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Default Extension="jpeg" ContentType="image/jpeg"/>
  <Override PartName="/ppt/slideLayouts/slideLayout3.xml" ContentType="application/vnd.openxmlformats-officedocument.presentationml.slideLayout+xml"/>
  <Default Extension="emf" ContentType="image/x-emf"/>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64" r:id="rId1"/>
  </p:sldMasterIdLst>
  <p:notesMasterIdLst>
    <p:notesMasterId r:id="rId38"/>
  </p:notesMasterIdLst>
  <p:handoutMasterIdLst>
    <p:handoutMasterId r:id="rId39"/>
  </p:handoutMasterIdLst>
  <p:sldIdLst>
    <p:sldId id="384" r:id="rId2"/>
    <p:sldId id="423" r:id="rId3"/>
    <p:sldId id="420" r:id="rId4"/>
    <p:sldId id="385" r:id="rId5"/>
    <p:sldId id="392" r:id="rId6"/>
    <p:sldId id="386" r:id="rId7"/>
    <p:sldId id="387" r:id="rId8"/>
    <p:sldId id="388" r:id="rId9"/>
    <p:sldId id="399" r:id="rId10"/>
    <p:sldId id="400" r:id="rId11"/>
    <p:sldId id="401" r:id="rId12"/>
    <p:sldId id="394" r:id="rId13"/>
    <p:sldId id="363" r:id="rId14"/>
    <p:sldId id="364" r:id="rId15"/>
    <p:sldId id="406" r:id="rId16"/>
    <p:sldId id="407" r:id="rId17"/>
    <p:sldId id="412" r:id="rId18"/>
    <p:sldId id="404" r:id="rId19"/>
    <p:sldId id="409" r:id="rId20"/>
    <p:sldId id="405" r:id="rId21"/>
    <p:sldId id="413" r:id="rId22"/>
    <p:sldId id="414" r:id="rId23"/>
    <p:sldId id="415" r:id="rId24"/>
    <p:sldId id="410" r:id="rId25"/>
    <p:sldId id="411" r:id="rId26"/>
    <p:sldId id="416" r:id="rId27"/>
    <p:sldId id="391" r:id="rId28"/>
    <p:sldId id="393" r:id="rId29"/>
    <p:sldId id="369" r:id="rId30"/>
    <p:sldId id="417" r:id="rId31"/>
    <p:sldId id="396" r:id="rId32"/>
    <p:sldId id="418" r:id="rId33"/>
    <p:sldId id="419" r:id="rId34"/>
    <p:sldId id="422" r:id="rId35"/>
    <p:sldId id="424" r:id="rId36"/>
    <p:sldId id="389" r:id="rId37"/>
  </p:sldIdLst>
  <p:sldSz cx="9144000" cy="6858000" type="screen4x3"/>
  <p:notesSz cx="7010400" cy="9296400"/>
  <p:defaultTextStyle>
    <a:defPPr>
      <a:defRPr lang="en-US"/>
    </a:defPPr>
    <a:lvl1pPr algn="l" rtl="0" eaLnBrk="0" fontAlgn="base" hangingPunct="0">
      <a:spcBef>
        <a:spcPct val="0"/>
      </a:spcBef>
      <a:spcAft>
        <a:spcPct val="0"/>
      </a:spcAft>
      <a:defRPr sz="2400" kern="1200">
        <a:solidFill>
          <a:schemeClr val="tx1"/>
        </a:solidFill>
        <a:latin typeface="Times" charset="0"/>
        <a:ea typeface="+mn-ea"/>
        <a:cs typeface="+mn-cs"/>
      </a:defRPr>
    </a:lvl1pPr>
    <a:lvl2pPr marL="457200" algn="l" rtl="0" eaLnBrk="0" fontAlgn="base" hangingPunct="0">
      <a:spcBef>
        <a:spcPct val="0"/>
      </a:spcBef>
      <a:spcAft>
        <a:spcPct val="0"/>
      </a:spcAft>
      <a:defRPr sz="2400" kern="1200">
        <a:solidFill>
          <a:schemeClr val="tx1"/>
        </a:solidFill>
        <a:latin typeface="Times" charset="0"/>
        <a:ea typeface="+mn-ea"/>
        <a:cs typeface="+mn-cs"/>
      </a:defRPr>
    </a:lvl2pPr>
    <a:lvl3pPr marL="914400" algn="l" rtl="0" eaLnBrk="0" fontAlgn="base" hangingPunct="0">
      <a:spcBef>
        <a:spcPct val="0"/>
      </a:spcBef>
      <a:spcAft>
        <a:spcPct val="0"/>
      </a:spcAft>
      <a:defRPr sz="2400" kern="1200">
        <a:solidFill>
          <a:schemeClr val="tx1"/>
        </a:solidFill>
        <a:latin typeface="Times" charset="0"/>
        <a:ea typeface="+mn-ea"/>
        <a:cs typeface="+mn-cs"/>
      </a:defRPr>
    </a:lvl3pPr>
    <a:lvl4pPr marL="1371600" algn="l" rtl="0" eaLnBrk="0" fontAlgn="base" hangingPunct="0">
      <a:spcBef>
        <a:spcPct val="0"/>
      </a:spcBef>
      <a:spcAft>
        <a:spcPct val="0"/>
      </a:spcAft>
      <a:defRPr sz="2400" kern="1200">
        <a:solidFill>
          <a:schemeClr val="tx1"/>
        </a:solidFill>
        <a:latin typeface="Times" charset="0"/>
        <a:ea typeface="+mn-ea"/>
        <a:cs typeface="+mn-cs"/>
      </a:defRPr>
    </a:lvl4pPr>
    <a:lvl5pPr marL="1828800" algn="l" rtl="0" eaLnBrk="0" fontAlgn="base" hangingPunct="0">
      <a:spcBef>
        <a:spcPct val="0"/>
      </a:spcBef>
      <a:spcAft>
        <a:spcPct val="0"/>
      </a:spcAft>
      <a:defRPr sz="2400" kern="1200">
        <a:solidFill>
          <a:schemeClr val="tx1"/>
        </a:solidFill>
        <a:latin typeface="Times" charset="0"/>
        <a:ea typeface="+mn-ea"/>
        <a:cs typeface="+mn-cs"/>
      </a:defRPr>
    </a:lvl5pPr>
    <a:lvl6pPr marL="2286000" algn="l" defTabSz="914400" rtl="0" eaLnBrk="1" latinLnBrk="0" hangingPunct="1">
      <a:defRPr sz="2400" kern="1200">
        <a:solidFill>
          <a:schemeClr val="tx1"/>
        </a:solidFill>
        <a:latin typeface="Times" charset="0"/>
        <a:ea typeface="+mn-ea"/>
        <a:cs typeface="+mn-cs"/>
      </a:defRPr>
    </a:lvl6pPr>
    <a:lvl7pPr marL="2743200" algn="l" defTabSz="914400" rtl="0" eaLnBrk="1" latinLnBrk="0" hangingPunct="1">
      <a:defRPr sz="2400" kern="1200">
        <a:solidFill>
          <a:schemeClr val="tx1"/>
        </a:solidFill>
        <a:latin typeface="Times" charset="0"/>
        <a:ea typeface="+mn-ea"/>
        <a:cs typeface="+mn-cs"/>
      </a:defRPr>
    </a:lvl7pPr>
    <a:lvl8pPr marL="3200400" algn="l" defTabSz="914400" rtl="0" eaLnBrk="1" latinLnBrk="0" hangingPunct="1">
      <a:defRPr sz="2400" kern="1200">
        <a:solidFill>
          <a:schemeClr val="tx1"/>
        </a:solidFill>
        <a:latin typeface="Times" charset="0"/>
        <a:ea typeface="+mn-ea"/>
        <a:cs typeface="+mn-cs"/>
      </a:defRPr>
    </a:lvl8pPr>
    <a:lvl9pPr marL="3657600" algn="l" defTabSz="914400" rtl="0" eaLnBrk="1" latinLnBrk="0" hangingPunct="1">
      <a:defRPr sz="2400" kern="1200">
        <a:solidFill>
          <a:schemeClr val="tx1"/>
        </a:solidFill>
        <a:latin typeface="Times"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93139"/>
    <a:srgbClr val="3142D6"/>
    <a:srgbClr val="3942D6"/>
    <a:srgbClr val="010101"/>
    <a:srgbClr val="43FFE3"/>
    <a:srgbClr val="FD6B2E"/>
    <a:srgbClr val="FD2228"/>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1103" autoAdjust="0"/>
    <p:restoredTop sz="90929"/>
  </p:normalViewPr>
  <p:slideViewPr>
    <p:cSldViewPr>
      <p:cViewPr varScale="1">
        <p:scale>
          <a:sx n="63" d="100"/>
          <a:sy n="63" d="100"/>
        </p:scale>
        <p:origin x="-558" y="-10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02" name="Rectangle 2"/>
          <p:cNvSpPr>
            <a:spLocks noGrp="1" noChangeArrowheads="1"/>
          </p:cNvSpPr>
          <p:nvPr>
            <p:ph type="hdr" sz="quarter"/>
          </p:nvPr>
        </p:nvSpPr>
        <p:spPr bwMode="auto">
          <a:xfrm>
            <a:off x="0" y="0"/>
            <a:ext cx="3038475" cy="465138"/>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lvl1pPr defTabSz="931863">
              <a:defRPr sz="1200" smtClean="0"/>
            </a:lvl1pPr>
          </a:lstStyle>
          <a:p>
            <a:pPr>
              <a:defRPr/>
            </a:pPr>
            <a:endParaRPr lang="en-US"/>
          </a:p>
        </p:txBody>
      </p:sp>
      <p:sp>
        <p:nvSpPr>
          <p:cNvPr id="153603" name="Rectangle 3"/>
          <p:cNvSpPr>
            <a:spLocks noGrp="1" noChangeArrowheads="1"/>
          </p:cNvSpPr>
          <p:nvPr>
            <p:ph type="dt" sz="quarter" idx="1"/>
          </p:nvPr>
        </p:nvSpPr>
        <p:spPr bwMode="auto">
          <a:xfrm>
            <a:off x="3970338" y="0"/>
            <a:ext cx="3038475" cy="465138"/>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lvl1pPr algn="r" defTabSz="931863">
              <a:defRPr sz="1200" smtClean="0"/>
            </a:lvl1pPr>
          </a:lstStyle>
          <a:p>
            <a:pPr>
              <a:defRPr/>
            </a:pPr>
            <a:endParaRPr lang="en-US"/>
          </a:p>
        </p:txBody>
      </p:sp>
      <p:sp>
        <p:nvSpPr>
          <p:cNvPr id="153604" name="Rectangle 4"/>
          <p:cNvSpPr>
            <a:spLocks noGrp="1" noChangeArrowheads="1"/>
          </p:cNvSpPr>
          <p:nvPr>
            <p:ph type="ftr" sz="quarter" idx="2"/>
          </p:nvPr>
        </p:nvSpPr>
        <p:spPr bwMode="auto">
          <a:xfrm>
            <a:off x="0" y="8829675"/>
            <a:ext cx="3038475" cy="465138"/>
          </a:xfrm>
          <a:prstGeom prst="rect">
            <a:avLst/>
          </a:prstGeom>
          <a:noFill/>
          <a:ln w="9525">
            <a:noFill/>
            <a:miter lim="800000"/>
            <a:headEnd/>
            <a:tailEnd/>
          </a:ln>
          <a:effectLst/>
        </p:spPr>
        <p:txBody>
          <a:bodyPr vert="horz" wrap="square" lIns="93177" tIns="46589" rIns="93177" bIns="46589" numCol="1" anchor="b" anchorCtr="0" compatLnSpc="1">
            <a:prstTxWarp prst="textNoShape">
              <a:avLst/>
            </a:prstTxWarp>
          </a:bodyPr>
          <a:lstStyle>
            <a:lvl1pPr defTabSz="931863">
              <a:defRPr sz="1200" smtClean="0"/>
            </a:lvl1pPr>
          </a:lstStyle>
          <a:p>
            <a:pPr>
              <a:defRPr/>
            </a:pPr>
            <a:endParaRPr lang="en-US"/>
          </a:p>
        </p:txBody>
      </p:sp>
      <p:sp>
        <p:nvSpPr>
          <p:cNvPr id="153605" name="Rectangle 5"/>
          <p:cNvSpPr>
            <a:spLocks noGrp="1" noChangeArrowheads="1"/>
          </p:cNvSpPr>
          <p:nvPr>
            <p:ph type="sldNum" sz="quarter" idx="3"/>
          </p:nvPr>
        </p:nvSpPr>
        <p:spPr bwMode="auto">
          <a:xfrm>
            <a:off x="3970338" y="8829675"/>
            <a:ext cx="3038475" cy="465138"/>
          </a:xfrm>
          <a:prstGeom prst="rect">
            <a:avLst/>
          </a:prstGeom>
          <a:noFill/>
          <a:ln w="9525">
            <a:noFill/>
            <a:miter lim="800000"/>
            <a:headEnd/>
            <a:tailEnd/>
          </a:ln>
          <a:effectLst/>
        </p:spPr>
        <p:txBody>
          <a:bodyPr vert="horz" wrap="square" lIns="93177" tIns="46589" rIns="93177" bIns="46589" numCol="1" anchor="b" anchorCtr="0" compatLnSpc="1">
            <a:prstTxWarp prst="textNoShape">
              <a:avLst/>
            </a:prstTxWarp>
          </a:bodyPr>
          <a:lstStyle>
            <a:lvl1pPr algn="r" defTabSz="931863">
              <a:defRPr sz="1200" smtClean="0"/>
            </a:lvl1pPr>
          </a:lstStyle>
          <a:p>
            <a:pPr>
              <a:defRPr/>
            </a:pPr>
            <a:fld id="{BF2B96D9-7035-410A-9B8A-15DD4A955BAB}" type="slidenum">
              <a:rPr lang="en-US"/>
              <a:pPr>
                <a:defRPr/>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5474" name="Rectangle 2"/>
          <p:cNvSpPr>
            <a:spLocks noGrp="1" noChangeArrowheads="1"/>
          </p:cNvSpPr>
          <p:nvPr>
            <p:ph type="hdr" sz="quarter"/>
          </p:nvPr>
        </p:nvSpPr>
        <p:spPr bwMode="auto">
          <a:xfrm>
            <a:off x="0" y="0"/>
            <a:ext cx="3038475" cy="465138"/>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lvl1pPr defTabSz="931863">
              <a:defRPr sz="1200" smtClean="0"/>
            </a:lvl1pPr>
          </a:lstStyle>
          <a:p>
            <a:pPr>
              <a:defRPr/>
            </a:pPr>
            <a:endParaRPr lang="en-US"/>
          </a:p>
        </p:txBody>
      </p:sp>
      <p:sp>
        <p:nvSpPr>
          <p:cNvPr id="105475" name="Rectangle 3"/>
          <p:cNvSpPr>
            <a:spLocks noGrp="1" noChangeArrowheads="1"/>
          </p:cNvSpPr>
          <p:nvPr>
            <p:ph type="dt" idx="1"/>
          </p:nvPr>
        </p:nvSpPr>
        <p:spPr bwMode="auto">
          <a:xfrm>
            <a:off x="3971925" y="0"/>
            <a:ext cx="3038475" cy="465138"/>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lvl1pPr algn="r" defTabSz="931863">
              <a:defRPr sz="1200" smtClean="0"/>
            </a:lvl1pPr>
          </a:lstStyle>
          <a:p>
            <a:pPr>
              <a:defRPr/>
            </a:pPr>
            <a:endParaRPr lang="en-US"/>
          </a:p>
        </p:txBody>
      </p:sp>
      <p:sp>
        <p:nvSpPr>
          <p:cNvPr id="37892" name="Rectangle 4"/>
          <p:cNvSpPr>
            <a:spLocks noGrp="1" noRot="1" noChangeAspect="1" noChangeArrowheads="1" noTextEdit="1"/>
          </p:cNvSpPr>
          <p:nvPr>
            <p:ph type="sldImg" idx="2"/>
          </p:nvPr>
        </p:nvSpPr>
        <p:spPr bwMode="auto">
          <a:xfrm>
            <a:off x="1181100" y="696913"/>
            <a:ext cx="4648200" cy="3486150"/>
          </a:xfrm>
          <a:prstGeom prst="rect">
            <a:avLst/>
          </a:prstGeom>
          <a:noFill/>
          <a:ln w="9525">
            <a:solidFill>
              <a:srgbClr val="000000"/>
            </a:solidFill>
            <a:miter lim="800000"/>
            <a:headEnd/>
            <a:tailEnd/>
          </a:ln>
        </p:spPr>
      </p:sp>
      <p:sp>
        <p:nvSpPr>
          <p:cNvPr id="105477" name="Rectangle 5"/>
          <p:cNvSpPr>
            <a:spLocks noGrp="1" noChangeArrowheads="1"/>
          </p:cNvSpPr>
          <p:nvPr>
            <p:ph type="body" sz="quarter" idx="3"/>
          </p:nvPr>
        </p:nvSpPr>
        <p:spPr bwMode="auto">
          <a:xfrm>
            <a:off x="935038" y="4416425"/>
            <a:ext cx="5140325" cy="4183063"/>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105478" name="Rectangle 6"/>
          <p:cNvSpPr>
            <a:spLocks noGrp="1" noChangeArrowheads="1"/>
          </p:cNvSpPr>
          <p:nvPr>
            <p:ph type="ftr" sz="quarter" idx="4"/>
          </p:nvPr>
        </p:nvSpPr>
        <p:spPr bwMode="auto">
          <a:xfrm>
            <a:off x="0" y="8831263"/>
            <a:ext cx="3038475" cy="465137"/>
          </a:xfrm>
          <a:prstGeom prst="rect">
            <a:avLst/>
          </a:prstGeom>
          <a:noFill/>
          <a:ln w="9525">
            <a:noFill/>
            <a:miter lim="800000"/>
            <a:headEnd/>
            <a:tailEnd/>
          </a:ln>
          <a:effectLst/>
        </p:spPr>
        <p:txBody>
          <a:bodyPr vert="horz" wrap="square" lIns="93177" tIns="46589" rIns="93177" bIns="46589" numCol="1" anchor="b" anchorCtr="0" compatLnSpc="1">
            <a:prstTxWarp prst="textNoShape">
              <a:avLst/>
            </a:prstTxWarp>
          </a:bodyPr>
          <a:lstStyle>
            <a:lvl1pPr defTabSz="931863">
              <a:defRPr sz="1200" smtClean="0"/>
            </a:lvl1pPr>
          </a:lstStyle>
          <a:p>
            <a:pPr>
              <a:defRPr/>
            </a:pPr>
            <a:endParaRPr lang="en-US"/>
          </a:p>
        </p:txBody>
      </p:sp>
      <p:sp>
        <p:nvSpPr>
          <p:cNvPr id="105479" name="Rectangle 7"/>
          <p:cNvSpPr>
            <a:spLocks noGrp="1" noChangeArrowheads="1"/>
          </p:cNvSpPr>
          <p:nvPr>
            <p:ph type="sldNum" sz="quarter" idx="5"/>
          </p:nvPr>
        </p:nvSpPr>
        <p:spPr bwMode="auto">
          <a:xfrm>
            <a:off x="3971925" y="8831263"/>
            <a:ext cx="3038475" cy="465137"/>
          </a:xfrm>
          <a:prstGeom prst="rect">
            <a:avLst/>
          </a:prstGeom>
          <a:noFill/>
          <a:ln w="9525">
            <a:noFill/>
            <a:miter lim="800000"/>
            <a:headEnd/>
            <a:tailEnd/>
          </a:ln>
          <a:effectLst/>
        </p:spPr>
        <p:txBody>
          <a:bodyPr vert="horz" wrap="square" lIns="93177" tIns="46589" rIns="93177" bIns="46589" numCol="1" anchor="b" anchorCtr="0" compatLnSpc="1">
            <a:prstTxWarp prst="textNoShape">
              <a:avLst/>
            </a:prstTxWarp>
          </a:bodyPr>
          <a:lstStyle>
            <a:lvl1pPr algn="r" defTabSz="931863">
              <a:defRPr sz="1200" smtClean="0"/>
            </a:lvl1pPr>
          </a:lstStyle>
          <a:p>
            <a:pPr>
              <a:defRPr/>
            </a:pPr>
            <a:fld id="{E61C3FD1-4870-4A79-A14E-365A2B5DB020}"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charset="0"/>
        <a:ea typeface="+mn-ea"/>
        <a:cs typeface="+mn-cs"/>
      </a:defRPr>
    </a:lvl1pPr>
    <a:lvl2pPr marL="457200" algn="l" rtl="0" eaLnBrk="0" fontAlgn="base" hangingPunct="0">
      <a:spcBef>
        <a:spcPct val="30000"/>
      </a:spcBef>
      <a:spcAft>
        <a:spcPct val="0"/>
      </a:spcAft>
      <a:defRPr sz="1200" kern="1200">
        <a:solidFill>
          <a:schemeClr val="tx1"/>
        </a:solidFill>
        <a:latin typeface="Times" charset="0"/>
        <a:ea typeface="+mn-ea"/>
        <a:cs typeface="+mn-cs"/>
      </a:defRPr>
    </a:lvl2pPr>
    <a:lvl3pPr marL="914400" algn="l" rtl="0" eaLnBrk="0" fontAlgn="base" hangingPunct="0">
      <a:spcBef>
        <a:spcPct val="30000"/>
      </a:spcBef>
      <a:spcAft>
        <a:spcPct val="0"/>
      </a:spcAft>
      <a:defRPr sz="1200" kern="1200">
        <a:solidFill>
          <a:schemeClr val="tx1"/>
        </a:solidFill>
        <a:latin typeface="Times" charset="0"/>
        <a:ea typeface="+mn-ea"/>
        <a:cs typeface="+mn-cs"/>
      </a:defRPr>
    </a:lvl3pPr>
    <a:lvl4pPr marL="1371600" algn="l" rtl="0" eaLnBrk="0" fontAlgn="base" hangingPunct="0">
      <a:spcBef>
        <a:spcPct val="30000"/>
      </a:spcBef>
      <a:spcAft>
        <a:spcPct val="0"/>
      </a:spcAft>
      <a:defRPr sz="1200" kern="1200">
        <a:solidFill>
          <a:schemeClr val="tx1"/>
        </a:solidFill>
        <a:latin typeface="Times" charset="0"/>
        <a:ea typeface="+mn-ea"/>
        <a:cs typeface="+mn-cs"/>
      </a:defRPr>
    </a:lvl4pPr>
    <a:lvl5pPr marL="1828800" algn="l" rtl="0" eaLnBrk="0" fontAlgn="base" hangingPunct="0">
      <a:spcBef>
        <a:spcPct val="30000"/>
      </a:spcBef>
      <a:spcAft>
        <a:spcPct val="0"/>
      </a:spcAft>
      <a:defRPr sz="1200" kern="1200">
        <a:solidFill>
          <a:schemeClr val="tx1"/>
        </a:solidFill>
        <a:latin typeface="Times"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E61C3FD1-4870-4A79-A14E-365A2B5DB020}" type="slidenum">
              <a:rPr lang="en-US" smtClean="0"/>
              <a:pPr>
                <a:defRPr/>
              </a:pPr>
              <a:t>6</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6"/>
          <p:cNvSpPr>
            <a:spLocks noGrp="1" noChangeArrowheads="1"/>
          </p:cNvSpPr>
          <p:nvPr>
            <p:ph type="ftr" sz="quarter" idx="4"/>
          </p:nvPr>
        </p:nvSpPr>
        <p:spPr>
          <a:noFill/>
        </p:spPr>
        <p:txBody>
          <a:bodyPr/>
          <a:lstStyle/>
          <a:p>
            <a:r>
              <a:rPr lang="en-US" smtClean="0"/>
              <a:t>Gail Bennett, November 15, 2011</a:t>
            </a:r>
          </a:p>
        </p:txBody>
      </p:sp>
      <p:sp>
        <p:nvSpPr>
          <p:cNvPr id="118787" name="Rectangle 7"/>
          <p:cNvSpPr>
            <a:spLocks noGrp="1" noChangeArrowheads="1"/>
          </p:cNvSpPr>
          <p:nvPr>
            <p:ph type="sldNum" sz="quarter" idx="5"/>
          </p:nvPr>
        </p:nvSpPr>
        <p:spPr>
          <a:noFill/>
        </p:spPr>
        <p:txBody>
          <a:bodyPr/>
          <a:lstStyle/>
          <a:p>
            <a:fld id="{8D1E21A1-48FE-4EF9-BDF1-E35FDB633C02}" type="slidenum">
              <a:rPr lang="en-US" smtClean="0"/>
              <a:pPr/>
              <a:t>31</a:t>
            </a:fld>
            <a:endParaRPr lang="en-US" smtClean="0"/>
          </a:p>
        </p:txBody>
      </p:sp>
      <p:sp>
        <p:nvSpPr>
          <p:cNvPr id="118788" name="Rectangle 7"/>
          <p:cNvSpPr txBox="1">
            <a:spLocks noGrp="1" noChangeArrowheads="1"/>
          </p:cNvSpPr>
          <p:nvPr/>
        </p:nvSpPr>
        <p:spPr bwMode="auto">
          <a:xfrm>
            <a:off x="3970938" y="8829967"/>
            <a:ext cx="3037840" cy="464820"/>
          </a:xfrm>
          <a:prstGeom prst="rect">
            <a:avLst/>
          </a:prstGeom>
          <a:noFill/>
          <a:ln w="9525">
            <a:noFill/>
            <a:miter lim="800000"/>
            <a:headEnd/>
            <a:tailEnd/>
          </a:ln>
        </p:spPr>
        <p:txBody>
          <a:bodyPr lIns="93177" tIns="46589" rIns="93177" bIns="46589" anchor="b"/>
          <a:lstStyle/>
          <a:p>
            <a:pPr algn="r"/>
            <a:fld id="{113D892F-B7ED-4CCA-98BA-E6EFF73538E1}" type="slidenum">
              <a:rPr lang="en-US" sz="1200"/>
              <a:pPr algn="r"/>
              <a:t>31</a:t>
            </a:fld>
            <a:endParaRPr lang="en-US" sz="1200" dirty="0"/>
          </a:p>
        </p:txBody>
      </p:sp>
      <p:sp>
        <p:nvSpPr>
          <p:cNvPr id="118789" name="Rectangle 7"/>
          <p:cNvSpPr txBox="1">
            <a:spLocks noGrp="1" noChangeArrowheads="1"/>
          </p:cNvSpPr>
          <p:nvPr/>
        </p:nvSpPr>
        <p:spPr bwMode="auto">
          <a:xfrm>
            <a:off x="3970938" y="8829967"/>
            <a:ext cx="3037840" cy="464820"/>
          </a:xfrm>
          <a:prstGeom prst="rect">
            <a:avLst/>
          </a:prstGeom>
          <a:noFill/>
          <a:ln w="9525">
            <a:noFill/>
            <a:miter lim="800000"/>
            <a:headEnd/>
            <a:tailEnd/>
          </a:ln>
        </p:spPr>
        <p:txBody>
          <a:bodyPr lIns="93177" tIns="46589" rIns="93177" bIns="46589" anchor="b"/>
          <a:lstStyle/>
          <a:p>
            <a:pPr algn="r"/>
            <a:fld id="{59E40CC8-4AFF-4E0F-9A0A-69AD3EC56E90}" type="slidenum">
              <a:rPr lang="en-US" sz="1200"/>
              <a:pPr algn="r"/>
              <a:t>31</a:t>
            </a:fld>
            <a:endParaRPr lang="en-US" sz="1200" dirty="0"/>
          </a:p>
        </p:txBody>
      </p:sp>
      <p:sp>
        <p:nvSpPr>
          <p:cNvPr id="118790" name="Rectangle 6"/>
          <p:cNvSpPr txBox="1">
            <a:spLocks noGrp="1" noChangeArrowheads="1"/>
          </p:cNvSpPr>
          <p:nvPr/>
        </p:nvSpPr>
        <p:spPr bwMode="auto">
          <a:xfrm>
            <a:off x="0" y="8831580"/>
            <a:ext cx="3037840" cy="464820"/>
          </a:xfrm>
          <a:prstGeom prst="rect">
            <a:avLst/>
          </a:prstGeom>
          <a:noFill/>
          <a:ln w="9525">
            <a:noFill/>
            <a:miter lim="800000"/>
            <a:headEnd/>
            <a:tailEnd/>
          </a:ln>
        </p:spPr>
        <p:txBody>
          <a:bodyPr lIns="93177" tIns="46589" rIns="93177" bIns="46589" anchor="b"/>
          <a:lstStyle/>
          <a:p>
            <a:r>
              <a:rPr lang="en-US" sz="1200" dirty="0">
                <a:latin typeface="Calibri" pitchFamily="34" charset="0"/>
              </a:rPr>
              <a:t>Isolation, Resistant Organisms, Hand Hygiene - </a:t>
            </a:r>
            <a:r>
              <a:rPr lang="en-US" sz="1200" dirty="0" err="1">
                <a:latin typeface="Calibri" pitchFamily="34" charset="0"/>
              </a:rPr>
              <a:t>Ethica</a:t>
            </a:r>
            <a:r>
              <a:rPr lang="en-US" sz="1200" dirty="0">
                <a:latin typeface="Calibri" pitchFamily="34" charset="0"/>
              </a:rPr>
              <a:t> </a:t>
            </a:r>
          </a:p>
        </p:txBody>
      </p:sp>
      <p:sp>
        <p:nvSpPr>
          <p:cNvPr id="118791" name="Rectangle 7"/>
          <p:cNvSpPr txBox="1">
            <a:spLocks noGrp="1" noChangeArrowheads="1"/>
          </p:cNvSpPr>
          <p:nvPr/>
        </p:nvSpPr>
        <p:spPr bwMode="auto">
          <a:xfrm>
            <a:off x="3972560" y="8831580"/>
            <a:ext cx="3037840" cy="464820"/>
          </a:xfrm>
          <a:prstGeom prst="rect">
            <a:avLst/>
          </a:prstGeom>
          <a:noFill/>
          <a:ln w="9525">
            <a:noFill/>
            <a:miter lim="800000"/>
            <a:headEnd/>
            <a:tailEnd/>
          </a:ln>
        </p:spPr>
        <p:txBody>
          <a:bodyPr lIns="93177" tIns="46589" rIns="93177" bIns="46589" anchor="b"/>
          <a:lstStyle/>
          <a:p>
            <a:pPr algn="r"/>
            <a:fld id="{19478E79-A93D-4F6A-8784-7952F210F13D}" type="slidenum">
              <a:rPr lang="en-US" sz="1200">
                <a:latin typeface="Calibri" pitchFamily="34" charset="0"/>
              </a:rPr>
              <a:pPr algn="r"/>
              <a:t>31</a:t>
            </a:fld>
            <a:endParaRPr lang="en-US" sz="1200" dirty="0">
              <a:latin typeface="Calibri" pitchFamily="34" charset="0"/>
            </a:endParaRPr>
          </a:p>
        </p:txBody>
      </p:sp>
      <p:sp>
        <p:nvSpPr>
          <p:cNvPr id="118792" name="Rectangle 2"/>
          <p:cNvSpPr>
            <a:spLocks noGrp="1" noRot="1" noChangeAspect="1" noChangeArrowheads="1" noTextEdit="1"/>
          </p:cNvSpPr>
          <p:nvPr>
            <p:ph type="sldImg"/>
          </p:nvPr>
        </p:nvSpPr>
        <p:spPr>
          <a:xfrm>
            <a:off x="1168400" y="685800"/>
            <a:ext cx="4673600" cy="3505200"/>
          </a:xfrm>
          <a:solidFill>
            <a:srgbClr val="FFFFFF"/>
          </a:solidFill>
          <a:ln/>
        </p:spPr>
      </p:sp>
      <p:sp>
        <p:nvSpPr>
          <p:cNvPr id="118793" name="Rectangle 3"/>
          <p:cNvSpPr>
            <a:spLocks noGrp="1" noChangeArrowheads="1"/>
          </p:cNvSpPr>
          <p:nvPr>
            <p:ph type="body" idx="1"/>
          </p:nvPr>
        </p:nvSpPr>
        <p:spPr>
          <a:xfrm>
            <a:off x="934720" y="4419018"/>
            <a:ext cx="5452533" cy="4191450"/>
          </a:xfrm>
          <a:solidFill>
            <a:srgbClr val="FFFFFF"/>
          </a:solidFill>
          <a:ln>
            <a:solidFill>
              <a:srgbClr val="000000"/>
            </a:solidFill>
          </a:ln>
        </p:spPr>
        <p:txBody>
          <a:bodyPr/>
          <a:lstStyle/>
          <a:p>
            <a:pPr eaLnBrk="1" hangingPunct="1">
              <a:buFontTx/>
              <a:buChar char="•"/>
            </a:pPr>
            <a:r>
              <a:rPr lang="en-US" sz="1800" dirty="0" smtClean="0"/>
              <a:t> </a:t>
            </a:r>
            <a:r>
              <a:rPr lang="en-US" sz="1600" dirty="0" smtClean="0"/>
              <a:t>In one study, hands of 131 healthcare workers (HCWs) were cultured before, and hands and gloves after, routine care. </a:t>
            </a:r>
          </a:p>
          <a:p>
            <a:pPr eaLnBrk="1" hangingPunct="1">
              <a:buFontTx/>
              <a:buChar char="•"/>
            </a:pPr>
            <a:r>
              <a:rPr lang="en-US" sz="1600" dirty="0" smtClean="0"/>
              <a:t> A mean of 56% of body sites and 17% of environmental sites were VRE positive.</a:t>
            </a:r>
          </a:p>
          <a:p>
            <a:pPr eaLnBrk="1" hangingPunct="1">
              <a:buFontTx/>
              <a:buChar char="•"/>
            </a:pPr>
            <a:r>
              <a:rPr lang="en-US" sz="1600" dirty="0" smtClean="0"/>
              <a:t> After touching the patient and environment, 75% of ungloved HCWs hands and 9% of gloved HCWs hands  were contaminated with VRE. </a:t>
            </a:r>
          </a:p>
          <a:p>
            <a:pPr eaLnBrk="1" hangingPunct="1">
              <a:buFontTx/>
              <a:buChar char="•"/>
            </a:pPr>
            <a:r>
              <a:rPr lang="en-US" sz="1600" dirty="0" smtClean="0"/>
              <a:t> After touching only the environment, 21% of ungloved and 0 gloved HCWs hands were contaminated.</a:t>
            </a:r>
          </a:p>
          <a:p>
            <a:pPr eaLnBrk="1" hangingPunct="1">
              <a:buFontTx/>
              <a:buChar char="•"/>
            </a:pPr>
            <a:r>
              <a:rPr lang="en-US" sz="1600" dirty="0" smtClean="0"/>
              <a:t> The inanimate environment plays a role in facilitating transmission of organisms.</a:t>
            </a:r>
          </a:p>
          <a:p>
            <a:pPr eaLnBrk="1" hangingPunct="1"/>
            <a:endParaRPr lang="en-US" sz="1600" dirty="0"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pPr>
              <a:defRPr/>
            </a:pPr>
            <a:endParaRPr lang="en-US"/>
          </a:p>
        </p:txBody>
      </p:sp>
      <p:sp>
        <p:nvSpPr>
          <p:cNvPr id="19" name="Footer Placeholder 18"/>
          <p:cNvSpPr>
            <a:spLocks noGrp="1"/>
          </p:cNvSpPr>
          <p:nvPr>
            <p:ph type="ftr" sz="quarter" idx="11"/>
          </p:nvPr>
        </p:nvSpPr>
        <p:spPr/>
        <p:txBody>
          <a:bodyPr/>
          <a:lstStyle/>
          <a:p>
            <a:pPr>
              <a:defRPr/>
            </a:pPr>
            <a:endParaRPr lang="en-US"/>
          </a:p>
        </p:txBody>
      </p:sp>
      <p:sp>
        <p:nvSpPr>
          <p:cNvPr id="27" name="Slide Number Placeholder 26"/>
          <p:cNvSpPr>
            <a:spLocks noGrp="1"/>
          </p:cNvSpPr>
          <p:nvPr>
            <p:ph type="sldNum" sz="quarter" idx="12"/>
          </p:nvPr>
        </p:nvSpPr>
        <p:spPr/>
        <p:txBody>
          <a:bodyPr/>
          <a:lstStyle/>
          <a:p>
            <a:pPr>
              <a:defRPr/>
            </a:pPr>
            <a:fld id="{99E4DEDD-6B8F-4590-8FAA-0DE022712EA0}" type="slidenum">
              <a:rPr lang="en-US" smtClean="0"/>
              <a:pPr>
                <a:defRPr/>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5A95C5B0-A8A1-48C2-AF0A-2B157BF33F7E}" type="slidenum">
              <a:rPr lang="en-US" smtClean="0"/>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57AFDD13-14DF-42E0-A840-9DE2D1EF055F}" type="slidenum">
              <a:rPr lang="en-US" smtClean="0"/>
              <a:pPr>
                <a:defRPr/>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D5EF0951-4682-4ACF-9CC6-8A3E4332E8E3}" type="slidenum">
              <a:rPr lang="en-US" smtClean="0"/>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pPr>
              <a:defRPr/>
            </a:pPr>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AF245104-6712-4D7B-93D1-39B33DB282CE}" type="slidenum">
              <a:rPr lang="en-US" smtClean="0"/>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pPr>
              <a:defRPr/>
            </a:pPr>
            <a:endParaRPr 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pPr>
              <a:defRPr/>
            </a:pPr>
            <a:fld id="{AF896D3D-59A5-4543-A630-6E2D3AB306EF}" type="slidenum">
              <a:rPr lang="en-US" smtClean="0"/>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pPr>
              <a:defRPr/>
            </a:pPr>
            <a:fld id="{3DD23399-6E3C-42C2-BAA5-AAEE913DA3DE}" type="slidenum">
              <a:rPr lang="en-US" smtClean="0"/>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0C479F52-4AC0-46F3-ACE3-121E29154DD9}" type="slidenum">
              <a:rPr lang="en-US" smtClean="0"/>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a:xfrm>
            <a:off x="8077200" y="6356350"/>
            <a:ext cx="609600" cy="365125"/>
          </a:xfrm>
        </p:spPr>
        <p:txBody>
          <a:bodyPr/>
          <a:lstStyle/>
          <a:p>
            <a:pPr>
              <a:defRPr/>
            </a:pPr>
            <a:fld id="{B80B4396-BD57-4F83-99D1-5BFEEB226691}" type="slidenum">
              <a:rPr lang="en-US" smtClean="0"/>
              <a:pPr>
                <a:defRPr/>
              </a:pPr>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BEBED4C4-882B-4952-B781-E0B6C7467F8C}" type="slidenum">
              <a:rPr lang="en-US" smtClean="0"/>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A9F62074-69F7-42F7-A37A-9F0D78FB6AEA}" type="slidenum">
              <a:rPr lang="en-US" smtClean="0"/>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pPr>
              <a:defRPr/>
            </a:pPr>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pPr>
              <a:defRPr/>
            </a:pPr>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pPr>
              <a:defRPr/>
            </a:pPr>
            <a:fld id="{4FAE2CA4-7D47-4B9F-90D4-DF5587343BCC}" type="slidenum">
              <a:rPr lang="en-US" smtClean="0"/>
              <a:pPr>
                <a:defRPr/>
              </a:pPr>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 id="2147483668" r:id="rId4"/>
    <p:sldLayoutId id="2147483669" r:id="rId5"/>
    <p:sldLayoutId id="2147483670" r:id="rId6"/>
    <p:sldLayoutId id="2147483671" r:id="rId7"/>
    <p:sldLayoutId id="2147483672" r:id="rId8"/>
    <p:sldLayoutId id="2147483673" r:id="rId9"/>
    <p:sldLayoutId id="2147483674" r:id="rId10"/>
    <p:sldLayoutId id="2147483675" r:id="rId11"/>
  </p:sldLayoutIdLst>
  <p:hf hdr="0" ftr="0" dt="0"/>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hyperlink" Target="http://www.iccs-home.com/" TargetMode="External"/><Relationship Id="rId2" Type="http://schemas.openxmlformats.org/officeDocument/2006/relationships/hyperlink" Target="mailto:info@iccs-home.com"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hyperlink" Target="http://www.cdc.gov/hicpac/pdf/isolation/Isolation2007.pdf" TargetMode="External"/><Relationship Id="rId2" Type="http://schemas.openxmlformats.org/officeDocument/2006/relationships/hyperlink" Target="http://www.cdc.gov/hicpac/pdf/guidelines/MDROGuideline2006.pdf" TargetMode="External"/><Relationship Id="rId1" Type="http://schemas.openxmlformats.org/officeDocument/2006/relationships/slideLayout" Target="../slideLayouts/slideLayout2.xml"/><Relationship Id="rId4" Type="http://schemas.openxmlformats.org/officeDocument/2006/relationships/hyperlink" Target="http://www.apic.org/Content/NavigationMenu/PracticeGuidance/APICEliminationGuides/C.diff_Elimination_guide_logo.pdf" TargetMode="External"/></Relationships>
</file>

<file path=ppt/slides/_rels/slide36.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8229600" cy="1676400"/>
          </a:xfrm>
        </p:spPr>
        <p:txBody>
          <a:bodyPr>
            <a:normAutofit/>
          </a:bodyPr>
          <a:lstStyle/>
          <a:p>
            <a:pPr algn="ctr"/>
            <a:r>
              <a:rPr lang="en-US" sz="4400" b="1" dirty="0" smtClean="0"/>
              <a:t>Infection Prevention and Control – Challenges for Long-term Care</a:t>
            </a:r>
            <a:endParaRPr lang="en-US" sz="4400" b="1" dirty="0"/>
          </a:p>
        </p:txBody>
      </p:sp>
      <p:sp>
        <p:nvSpPr>
          <p:cNvPr id="6" name="Slide Number Placeholder 5"/>
          <p:cNvSpPr>
            <a:spLocks noGrp="1"/>
          </p:cNvSpPr>
          <p:nvPr>
            <p:ph type="sldNum" sz="quarter" idx="12"/>
          </p:nvPr>
        </p:nvSpPr>
        <p:spPr/>
        <p:txBody>
          <a:bodyPr/>
          <a:lstStyle/>
          <a:p>
            <a:pPr>
              <a:defRPr/>
            </a:pPr>
            <a:fld id="{5A95C5B0-A8A1-48C2-AF0A-2B157BF33F7E}" type="slidenum">
              <a:rPr lang="en-US" smtClean="0"/>
              <a:pPr>
                <a:defRPr/>
              </a:pPr>
              <a:t>1</a:t>
            </a:fld>
            <a:endParaRPr lang="en-US"/>
          </a:p>
        </p:txBody>
      </p:sp>
      <p:pic>
        <p:nvPicPr>
          <p:cNvPr id="1027" name="Picture 3"/>
          <p:cNvPicPr>
            <a:picLocks noGrp="1" noChangeAspect="1" noChangeArrowheads="1"/>
          </p:cNvPicPr>
          <p:nvPr>
            <p:ph idx="1"/>
          </p:nvPr>
        </p:nvPicPr>
        <p:blipFill>
          <a:blip r:embed="rId2" cstate="print"/>
          <a:srcRect/>
          <a:stretch>
            <a:fillRect/>
          </a:stretch>
        </p:blipFill>
        <p:spPr bwMode="auto">
          <a:xfrm>
            <a:off x="2286000" y="2743200"/>
            <a:ext cx="4495800" cy="3048000"/>
          </a:xfrm>
          <a:prstGeom prst="rect">
            <a:avLst/>
          </a:prstGeom>
          <a:noFill/>
          <a:ln w="9525">
            <a:noFill/>
            <a:miter lim="800000"/>
            <a:headEnd/>
            <a:tailEnd/>
          </a:ln>
          <a:effectLst/>
        </p:spPr>
      </p:pic>
    </p:spTree>
  </p:cSld>
  <p:clrMapOvr>
    <a:masterClrMapping/>
  </p:clrMapOvr>
  <p:transition spd="slow">
    <p:wip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8229600" cy="1676400"/>
          </a:xfrm>
        </p:spPr>
        <p:txBody>
          <a:bodyPr>
            <a:normAutofit/>
          </a:bodyPr>
          <a:lstStyle/>
          <a:p>
            <a:pPr algn="ctr"/>
            <a:r>
              <a:rPr lang="en-US" sz="4400" b="1" dirty="0" smtClean="0"/>
              <a:t>Presented by:</a:t>
            </a:r>
            <a:endParaRPr lang="en-US" sz="4400" b="1" dirty="0"/>
          </a:p>
        </p:txBody>
      </p:sp>
      <p:sp>
        <p:nvSpPr>
          <p:cNvPr id="4" name="Content Placeholder 3"/>
          <p:cNvSpPr>
            <a:spLocks noGrp="1"/>
          </p:cNvSpPr>
          <p:nvPr>
            <p:ph idx="1"/>
          </p:nvPr>
        </p:nvSpPr>
        <p:spPr>
          <a:xfrm>
            <a:off x="457200" y="2895600"/>
            <a:ext cx="8229600" cy="3429000"/>
          </a:xfrm>
        </p:spPr>
        <p:txBody>
          <a:bodyPr>
            <a:normAutofit/>
          </a:bodyPr>
          <a:lstStyle/>
          <a:p>
            <a:pPr marL="349250" indent="-349250" algn="ctr" defTabSz="933450">
              <a:lnSpc>
                <a:spcPct val="70000"/>
              </a:lnSpc>
              <a:spcBef>
                <a:spcPts val="600"/>
              </a:spcBef>
              <a:spcAft>
                <a:spcPts val="600"/>
              </a:spcAft>
              <a:buClr>
                <a:schemeClr val="accent2"/>
              </a:buClr>
              <a:buSzPct val="125000"/>
              <a:buNone/>
            </a:pPr>
            <a:r>
              <a:rPr lang="en-US" sz="2800" b="1" dirty="0" smtClean="0">
                <a:latin typeface="Times New Roman" pitchFamily="18" charset="0"/>
              </a:rPr>
              <a:t>Phenelle Segal, RN CIC</a:t>
            </a:r>
          </a:p>
          <a:p>
            <a:pPr marL="349250" indent="-349250" algn="ctr" defTabSz="933450">
              <a:lnSpc>
                <a:spcPct val="70000"/>
              </a:lnSpc>
              <a:spcBef>
                <a:spcPts val="600"/>
              </a:spcBef>
              <a:spcAft>
                <a:spcPts val="600"/>
              </a:spcAft>
              <a:buClr>
                <a:schemeClr val="accent2"/>
              </a:buClr>
              <a:buSzPct val="125000"/>
              <a:buNone/>
            </a:pPr>
            <a:r>
              <a:rPr lang="en-US" sz="2800" b="1" i="1" dirty="0" smtClean="0">
                <a:latin typeface="Times New Roman" pitchFamily="18" charset="0"/>
              </a:rPr>
              <a:t>President, Infection Control Consulting Services, LLC</a:t>
            </a:r>
          </a:p>
          <a:p>
            <a:pPr marL="349250" indent="-349250" algn="ctr" defTabSz="933450">
              <a:lnSpc>
                <a:spcPct val="70000"/>
              </a:lnSpc>
              <a:spcBef>
                <a:spcPts val="600"/>
              </a:spcBef>
              <a:spcAft>
                <a:spcPts val="600"/>
              </a:spcAft>
              <a:buClr>
                <a:schemeClr val="accent2"/>
              </a:buClr>
              <a:buSzPct val="125000"/>
              <a:buNone/>
            </a:pPr>
            <a:r>
              <a:rPr lang="en-US" sz="2800" b="1" i="1" dirty="0" smtClean="0">
                <a:latin typeface="Times New Roman" pitchFamily="18" charset="0"/>
              </a:rPr>
              <a:t>E-mail: </a:t>
            </a:r>
            <a:r>
              <a:rPr lang="en-US" sz="2800" b="1" i="1" dirty="0" smtClean="0">
                <a:latin typeface="Times New Roman" pitchFamily="18" charset="0"/>
                <a:hlinkClick r:id="rId2"/>
              </a:rPr>
              <a:t>info@iccs-home.com</a:t>
            </a:r>
            <a:endParaRPr lang="en-US" sz="2800" b="1" i="1" dirty="0" smtClean="0">
              <a:latin typeface="Times New Roman" pitchFamily="18" charset="0"/>
            </a:endParaRPr>
          </a:p>
          <a:p>
            <a:pPr marL="349250" indent="-349250" algn="ctr" defTabSz="933450">
              <a:lnSpc>
                <a:spcPct val="70000"/>
              </a:lnSpc>
              <a:spcBef>
                <a:spcPts val="600"/>
              </a:spcBef>
              <a:spcAft>
                <a:spcPts val="600"/>
              </a:spcAft>
              <a:buClr>
                <a:schemeClr val="accent2"/>
              </a:buClr>
              <a:buSzPct val="125000"/>
              <a:buNone/>
            </a:pPr>
            <a:r>
              <a:rPr lang="en-US" sz="2800" b="1" i="1" dirty="0" smtClean="0">
                <a:latin typeface="Times New Roman" pitchFamily="18" charset="0"/>
              </a:rPr>
              <a:t>Website: </a:t>
            </a:r>
            <a:r>
              <a:rPr lang="en-US" sz="2800" b="1" i="1" dirty="0" smtClean="0">
                <a:latin typeface="Times New Roman" pitchFamily="18" charset="0"/>
                <a:hlinkClick r:id="rId3"/>
              </a:rPr>
              <a:t>www.iccs-home.com</a:t>
            </a:r>
            <a:endParaRPr lang="en-US" sz="2800" b="1" i="1" dirty="0" smtClean="0">
              <a:latin typeface="Times New Roman" pitchFamily="18" charset="0"/>
            </a:endParaRPr>
          </a:p>
          <a:p>
            <a:pPr marL="349250" indent="-349250" algn="ctr" defTabSz="933450">
              <a:lnSpc>
                <a:spcPct val="70000"/>
              </a:lnSpc>
              <a:spcBef>
                <a:spcPts val="600"/>
              </a:spcBef>
              <a:spcAft>
                <a:spcPts val="600"/>
              </a:spcAft>
              <a:buClr>
                <a:schemeClr val="accent2"/>
              </a:buClr>
              <a:buSzPct val="125000"/>
              <a:buNone/>
            </a:pPr>
            <a:r>
              <a:rPr lang="en-US" sz="2800" b="1" i="1" dirty="0" smtClean="0">
                <a:latin typeface="Times New Roman" pitchFamily="18" charset="0"/>
              </a:rPr>
              <a:t>Tel #: 215-859-6954</a:t>
            </a:r>
            <a:endParaRPr lang="en-US" sz="2800" b="1" i="1" dirty="0" smtClean="0"/>
          </a:p>
          <a:p>
            <a:pPr>
              <a:buNone/>
            </a:pPr>
            <a:endParaRPr lang="en-US" dirty="0"/>
          </a:p>
        </p:txBody>
      </p:sp>
      <p:sp>
        <p:nvSpPr>
          <p:cNvPr id="5" name="Slide Number Placeholder 4"/>
          <p:cNvSpPr>
            <a:spLocks noGrp="1"/>
          </p:cNvSpPr>
          <p:nvPr>
            <p:ph type="sldNum" sz="quarter" idx="12"/>
          </p:nvPr>
        </p:nvSpPr>
        <p:spPr/>
        <p:txBody>
          <a:bodyPr/>
          <a:lstStyle/>
          <a:p>
            <a:pPr>
              <a:defRPr/>
            </a:pPr>
            <a:fld id="{5A95C5B0-A8A1-48C2-AF0A-2B157BF33F7E}" type="slidenum">
              <a:rPr lang="en-US" smtClean="0"/>
              <a:pPr>
                <a:defRPr/>
              </a:pPr>
              <a:t>2</a:t>
            </a:fld>
            <a:endParaRPr lang="en-US"/>
          </a:p>
        </p:txBody>
      </p:sp>
    </p:spTree>
  </p:cSld>
  <p:clrMapOvr>
    <a:masterClrMapping/>
  </p:clrMapOvr>
  <p:transition spd="slow">
    <p:wip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8229600" cy="1676400"/>
          </a:xfrm>
        </p:spPr>
        <p:txBody>
          <a:bodyPr>
            <a:normAutofit/>
          </a:bodyPr>
          <a:lstStyle/>
          <a:p>
            <a:pPr algn="ctr"/>
            <a:r>
              <a:rPr lang="en-US" sz="4400" b="1" dirty="0" smtClean="0"/>
              <a:t>OBJECTIVES</a:t>
            </a:r>
            <a:endParaRPr lang="en-US" sz="4400" b="1" dirty="0"/>
          </a:p>
        </p:txBody>
      </p:sp>
      <p:sp>
        <p:nvSpPr>
          <p:cNvPr id="4" name="Content Placeholder 3"/>
          <p:cNvSpPr>
            <a:spLocks noGrp="1"/>
          </p:cNvSpPr>
          <p:nvPr>
            <p:ph idx="1"/>
          </p:nvPr>
        </p:nvSpPr>
        <p:spPr>
          <a:xfrm>
            <a:off x="457200" y="2590800"/>
            <a:ext cx="8229600" cy="3733800"/>
          </a:xfrm>
        </p:spPr>
        <p:txBody>
          <a:bodyPr>
            <a:normAutofit fontScale="62500" lnSpcReduction="20000"/>
          </a:bodyPr>
          <a:lstStyle/>
          <a:p>
            <a:pPr lvl="0"/>
            <a:r>
              <a:rPr lang="en-US" sz="4000" dirty="0" smtClean="0"/>
              <a:t>Describe the challenges of isolation precautions and how it affects resident movement within the long term care environment</a:t>
            </a:r>
          </a:p>
          <a:p>
            <a:pPr lvl="0"/>
            <a:r>
              <a:rPr lang="en-US" sz="4000" dirty="0" smtClean="0"/>
              <a:t>List components of contact precautions for prevention of transmission of multi drug resistant organisms in long term care</a:t>
            </a:r>
          </a:p>
          <a:p>
            <a:pPr lvl="0"/>
            <a:r>
              <a:rPr lang="en-US" sz="4000" dirty="0" smtClean="0"/>
              <a:t>Outline the importance of effective environmental cleaning for prevention of transmission of multi drug resistant organisms in long term care</a:t>
            </a:r>
          </a:p>
          <a:p>
            <a:pPr lvl="0"/>
            <a:r>
              <a:rPr lang="en-US" sz="4000" dirty="0" smtClean="0"/>
              <a:t>Outline strategies for infection prevention across the continuum</a:t>
            </a:r>
          </a:p>
          <a:p>
            <a:endParaRPr lang="en-US" dirty="0"/>
          </a:p>
        </p:txBody>
      </p:sp>
      <p:sp>
        <p:nvSpPr>
          <p:cNvPr id="5" name="Slide Number Placeholder 4"/>
          <p:cNvSpPr>
            <a:spLocks noGrp="1"/>
          </p:cNvSpPr>
          <p:nvPr>
            <p:ph type="sldNum" sz="quarter" idx="12"/>
          </p:nvPr>
        </p:nvSpPr>
        <p:spPr/>
        <p:txBody>
          <a:bodyPr/>
          <a:lstStyle/>
          <a:p>
            <a:pPr>
              <a:defRPr/>
            </a:pPr>
            <a:fld id="{5A95C5B0-A8A1-48C2-AF0A-2B157BF33F7E}" type="slidenum">
              <a:rPr lang="en-US" smtClean="0"/>
              <a:pPr>
                <a:defRPr/>
              </a:pPr>
              <a:t>3</a:t>
            </a:fld>
            <a:endParaRPr lang="en-US"/>
          </a:p>
        </p:txBody>
      </p:sp>
    </p:spTree>
  </p:cSld>
  <p:clrMapOvr>
    <a:masterClrMapping/>
  </p:clrMapOvr>
  <p:transition spd="slow">
    <p:wip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8229600" cy="2057400"/>
          </a:xfrm>
        </p:spPr>
        <p:txBody>
          <a:bodyPr>
            <a:normAutofit/>
          </a:bodyPr>
          <a:lstStyle/>
          <a:p>
            <a:pPr algn="ctr"/>
            <a:r>
              <a:rPr lang="en-US" sz="4400" b="1" dirty="0" smtClean="0"/>
              <a:t>Top Challenge in LTC </a:t>
            </a:r>
            <a:br>
              <a:rPr lang="en-US" sz="4400" b="1" dirty="0" smtClean="0"/>
            </a:br>
            <a:r>
              <a:rPr lang="en-US" sz="4400" b="1" dirty="0" smtClean="0"/>
              <a:t>Multi Drug Resistant Organisms (MDROs)</a:t>
            </a:r>
            <a:endParaRPr lang="en-US" sz="4400" b="1" dirty="0"/>
          </a:p>
        </p:txBody>
      </p:sp>
      <p:sp>
        <p:nvSpPr>
          <p:cNvPr id="5" name="Slide Number Placeholder 4"/>
          <p:cNvSpPr>
            <a:spLocks noGrp="1"/>
          </p:cNvSpPr>
          <p:nvPr>
            <p:ph type="sldNum" sz="quarter" idx="12"/>
          </p:nvPr>
        </p:nvSpPr>
        <p:spPr/>
        <p:txBody>
          <a:bodyPr/>
          <a:lstStyle/>
          <a:p>
            <a:pPr>
              <a:defRPr/>
            </a:pPr>
            <a:fld id="{5A95C5B0-A8A1-48C2-AF0A-2B157BF33F7E}" type="slidenum">
              <a:rPr lang="en-US" smtClean="0"/>
              <a:pPr>
                <a:defRPr/>
              </a:pPr>
              <a:t>4</a:t>
            </a:fld>
            <a:endParaRPr lang="en-US"/>
          </a:p>
        </p:txBody>
      </p:sp>
      <p:pic>
        <p:nvPicPr>
          <p:cNvPr id="2051" name="Picture 3"/>
          <p:cNvPicPr>
            <a:picLocks noGrp="1" noChangeAspect="1" noChangeArrowheads="1"/>
          </p:cNvPicPr>
          <p:nvPr>
            <p:ph idx="1"/>
          </p:nvPr>
        </p:nvPicPr>
        <p:blipFill>
          <a:blip r:embed="rId2" cstate="print"/>
          <a:srcRect/>
          <a:stretch>
            <a:fillRect/>
          </a:stretch>
        </p:blipFill>
        <p:spPr bwMode="auto">
          <a:xfrm>
            <a:off x="2438400" y="3200400"/>
            <a:ext cx="4343400" cy="2743200"/>
          </a:xfrm>
          <a:prstGeom prst="rect">
            <a:avLst/>
          </a:prstGeom>
          <a:noFill/>
          <a:ln w="9525">
            <a:noFill/>
            <a:miter lim="800000"/>
            <a:headEnd/>
            <a:tailEnd/>
          </a:ln>
          <a:effectLst/>
        </p:spPr>
      </p:pic>
    </p:spTree>
  </p:cSld>
  <p:clrMapOvr>
    <a:masterClrMapping/>
  </p:clrMapOvr>
  <p:transition spd="slow">
    <p:wip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8229600" cy="1676400"/>
          </a:xfrm>
        </p:spPr>
        <p:txBody>
          <a:bodyPr>
            <a:normAutofit/>
          </a:bodyPr>
          <a:lstStyle/>
          <a:p>
            <a:pPr algn="ctr"/>
            <a:r>
              <a:rPr lang="en-US" sz="4400" b="1" dirty="0" smtClean="0"/>
              <a:t>Multi Drug Resistant Organisms (MDROs)</a:t>
            </a:r>
            <a:endParaRPr lang="en-US" sz="4400" b="1" dirty="0"/>
          </a:p>
        </p:txBody>
      </p:sp>
      <p:sp>
        <p:nvSpPr>
          <p:cNvPr id="4" name="Content Placeholder 3"/>
          <p:cNvSpPr>
            <a:spLocks noGrp="1"/>
          </p:cNvSpPr>
          <p:nvPr>
            <p:ph idx="1"/>
          </p:nvPr>
        </p:nvSpPr>
        <p:spPr>
          <a:xfrm>
            <a:off x="457200" y="2590800"/>
            <a:ext cx="8229600" cy="3733800"/>
          </a:xfrm>
        </p:spPr>
        <p:txBody>
          <a:bodyPr/>
          <a:lstStyle/>
          <a:p>
            <a:pPr algn="ctr">
              <a:buNone/>
            </a:pPr>
            <a:r>
              <a:rPr lang="en-US" sz="4000" dirty="0" smtClean="0"/>
              <a:t>“Bad Bugs”</a:t>
            </a:r>
          </a:p>
          <a:p>
            <a:r>
              <a:rPr lang="en-US" sz="3200" dirty="0" smtClean="0"/>
              <a:t> </a:t>
            </a:r>
            <a:r>
              <a:rPr lang="en-US" sz="2800" dirty="0" smtClean="0"/>
              <a:t>MRSA - </a:t>
            </a:r>
            <a:r>
              <a:rPr lang="en-US" sz="2800" dirty="0" err="1" smtClean="0"/>
              <a:t>Methicillin</a:t>
            </a:r>
            <a:r>
              <a:rPr lang="en-US" sz="2800" dirty="0" smtClean="0"/>
              <a:t>-resistant </a:t>
            </a:r>
            <a:r>
              <a:rPr lang="en-US" sz="2800" i="1" dirty="0" smtClean="0"/>
              <a:t>Staphylococcus </a:t>
            </a:r>
            <a:r>
              <a:rPr lang="en-US" sz="2800" i="1" dirty="0" err="1" smtClean="0"/>
              <a:t>aureus</a:t>
            </a:r>
            <a:endParaRPr lang="en-US" sz="2800" i="1" dirty="0" smtClean="0"/>
          </a:p>
          <a:p>
            <a:pPr>
              <a:lnSpc>
                <a:spcPct val="90000"/>
              </a:lnSpc>
            </a:pPr>
            <a:r>
              <a:rPr lang="en-US" sz="2800" dirty="0" smtClean="0"/>
              <a:t>VRE - </a:t>
            </a:r>
            <a:r>
              <a:rPr lang="en-US" sz="2800" dirty="0" err="1" smtClean="0"/>
              <a:t>Vancomycin</a:t>
            </a:r>
            <a:r>
              <a:rPr lang="en-US" sz="2800" dirty="0" smtClean="0"/>
              <a:t>-resistant </a:t>
            </a:r>
            <a:r>
              <a:rPr lang="en-US" sz="2800" dirty="0" err="1" smtClean="0"/>
              <a:t>enterococci</a:t>
            </a:r>
            <a:endParaRPr lang="en-US" sz="2800" dirty="0" smtClean="0"/>
          </a:p>
          <a:p>
            <a:pPr>
              <a:lnSpc>
                <a:spcPct val="90000"/>
              </a:lnSpc>
            </a:pPr>
            <a:r>
              <a:rPr lang="en-US" sz="2800" dirty="0" smtClean="0"/>
              <a:t>ESBLs</a:t>
            </a:r>
          </a:p>
          <a:p>
            <a:pPr>
              <a:lnSpc>
                <a:spcPct val="90000"/>
              </a:lnSpc>
            </a:pPr>
            <a:r>
              <a:rPr lang="en-US" sz="2800" dirty="0" smtClean="0"/>
              <a:t>CRE/CRKP</a:t>
            </a:r>
          </a:p>
          <a:p>
            <a:endParaRPr lang="en-US" dirty="0"/>
          </a:p>
        </p:txBody>
      </p:sp>
      <p:sp>
        <p:nvSpPr>
          <p:cNvPr id="5" name="Slide Number Placeholder 4"/>
          <p:cNvSpPr>
            <a:spLocks noGrp="1"/>
          </p:cNvSpPr>
          <p:nvPr>
            <p:ph type="sldNum" sz="quarter" idx="12"/>
          </p:nvPr>
        </p:nvSpPr>
        <p:spPr/>
        <p:txBody>
          <a:bodyPr/>
          <a:lstStyle/>
          <a:p>
            <a:pPr>
              <a:defRPr/>
            </a:pPr>
            <a:fld id="{5A95C5B0-A8A1-48C2-AF0A-2B157BF33F7E}" type="slidenum">
              <a:rPr lang="en-US" smtClean="0"/>
              <a:pPr>
                <a:defRPr/>
              </a:pPr>
              <a:t>5</a:t>
            </a:fld>
            <a:endParaRPr lang="en-US"/>
          </a:p>
        </p:txBody>
      </p:sp>
    </p:spTree>
  </p:cSld>
  <p:clrMapOvr>
    <a:masterClrMapping/>
  </p:clrMapOvr>
  <p:transition spd="slow">
    <p:wip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8229600" cy="1676400"/>
          </a:xfrm>
        </p:spPr>
        <p:txBody>
          <a:bodyPr>
            <a:normAutofit/>
          </a:bodyPr>
          <a:lstStyle/>
          <a:p>
            <a:pPr algn="ctr"/>
            <a:r>
              <a:rPr lang="en-US" sz="4400" b="1" dirty="0" smtClean="0"/>
              <a:t>Consequences of </a:t>
            </a:r>
            <a:br>
              <a:rPr lang="en-US" sz="4400" b="1" dirty="0" smtClean="0"/>
            </a:br>
            <a:r>
              <a:rPr lang="en-US" sz="4400" b="1" dirty="0" smtClean="0"/>
              <a:t>Resistant Organisms</a:t>
            </a:r>
            <a:endParaRPr lang="en-US" sz="4400" b="1" dirty="0"/>
          </a:p>
        </p:txBody>
      </p:sp>
      <p:sp>
        <p:nvSpPr>
          <p:cNvPr id="4" name="Content Placeholder 3"/>
          <p:cNvSpPr>
            <a:spLocks noGrp="1"/>
          </p:cNvSpPr>
          <p:nvPr>
            <p:ph idx="1"/>
          </p:nvPr>
        </p:nvSpPr>
        <p:spPr>
          <a:xfrm>
            <a:off x="457200" y="2590800"/>
            <a:ext cx="8229600" cy="3733800"/>
          </a:xfrm>
        </p:spPr>
        <p:txBody>
          <a:bodyPr/>
          <a:lstStyle/>
          <a:p>
            <a:pPr>
              <a:buFont typeface="Arial" pitchFamily="34" charset="0"/>
              <a:buChar char="•"/>
            </a:pPr>
            <a:r>
              <a:rPr lang="en-US" sz="2800" dirty="0" smtClean="0"/>
              <a:t>Increased morbidity and mortality</a:t>
            </a:r>
          </a:p>
          <a:p>
            <a:pPr>
              <a:buFont typeface="Arial" pitchFamily="34" charset="0"/>
              <a:buChar char="•"/>
            </a:pPr>
            <a:r>
              <a:rPr lang="en-US" sz="2800" dirty="0" smtClean="0"/>
              <a:t> Increased number of hospitalizations</a:t>
            </a:r>
          </a:p>
          <a:p>
            <a:pPr>
              <a:buFont typeface="Arial" pitchFamily="34" charset="0"/>
              <a:buChar char="•"/>
            </a:pPr>
            <a:r>
              <a:rPr lang="en-US" sz="2800" dirty="0" smtClean="0"/>
              <a:t> Increased length of stay (LOS)</a:t>
            </a:r>
          </a:p>
          <a:p>
            <a:pPr>
              <a:lnSpc>
                <a:spcPct val="90000"/>
              </a:lnSpc>
              <a:buFont typeface="Arial" pitchFamily="34" charset="0"/>
              <a:buChar char="•"/>
            </a:pPr>
            <a:r>
              <a:rPr lang="en-US" sz="2800" dirty="0" smtClean="0"/>
              <a:t>Change in the approach to the administration</a:t>
            </a:r>
          </a:p>
          <a:p>
            <a:pPr>
              <a:lnSpc>
                <a:spcPct val="90000"/>
              </a:lnSpc>
              <a:buNone/>
            </a:pPr>
            <a:r>
              <a:rPr lang="en-US" sz="2800" dirty="0" smtClean="0"/>
              <a:t>	 of “empiric antimicrobial therapy”</a:t>
            </a:r>
          </a:p>
          <a:p>
            <a:pPr>
              <a:lnSpc>
                <a:spcPct val="90000"/>
              </a:lnSpc>
              <a:buFont typeface="Arial" pitchFamily="34" charset="0"/>
              <a:buChar char="•"/>
            </a:pPr>
            <a:r>
              <a:rPr lang="en-US" sz="2800" dirty="0" smtClean="0"/>
              <a:t>Emergence of strains totally resistant to all</a:t>
            </a:r>
          </a:p>
          <a:p>
            <a:pPr>
              <a:lnSpc>
                <a:spcPct val="90000"/>
              </a:lnSpc>
              <a:buNone/>
            </a:pPr>
            <a:r>
              <a:rPr lang="en-US" sz="2800" dirty="0" smtClean="0"/>
              <a:t>    available antimicrobials</a:t>
            </a:r>
          </a:p>
          <a:p>
            <a:pPr>
              <a:buNone/>
            </a:pPr>
            <a:endParaRPr lang="en-US" dirty="0"/>
          </a:p>
        </p:txBody>
      </p:sp>
      <p:sp>
        <p:nvSpPr>
          <p:cNvPr id="5" name="Slide Number Placeholder 4"/>
          <p:cNvSpPr>
            <a:spLocks noGrp="1"/>
          </p:cNvSpPr>
          <p:nvPr>
            <p:ph type="sldNum" sz="quarter" idx="12"/>
          </p:nvPr>
        </p:nvSpPr>
        <p:spPr/>
        <p:txBody>
          <a:bodyPr/>
          <a:lstStyle/>
          <a:p>
            <a:pPr>
              <a:defRPr/>
            </a:pPr>
            <a:fld id="{5A95C5B0-A8A1-48C2-AF0A-2B157BF33F7E}" type="slidenum">
              <a:rPr lang="en-US" smtClean="0"/>
              <a:pPr>
                <a:defRPr/>
              </a:pPr>
              <a:t>6</a:t>
            </a:fld>
            <a:endParaRPr lang="en-US"/>
          </a:p>
        </p:txBody>
      </p:sp>
    </p:spTree>
  </p:cSld>
  <p:clrMapOvr>
    <a:masterClrMapping/>
  </p:clrMapOvr>
  <p:transition spd="slow">
    <p:wip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8229600" cy="1676400"/>
          </a:xfrm>
        </p:spPr>
        <p:txBody>
          <a:bodyPr>
            <a:normAutofit/>
          </a:bodyPr>
          <a:lstStyle/>
          <a:p>
            <a:pPr algn="ctr"/>
            <a:r>
              <a:rPr lang="en-US" sz="4400" b="1" dirty="0" smtClean="0"/>
              <a:t>Economic Impact</a:t>
            </a:r>
            <a:br>
              <a:rPr lang="en-US" sz="4400" b="1" dirty="0" smtClean="0"/>
            </a:br>
            <a:r>
              <a:rPr lang="en-US" sz="4400" b="1" dirty="0" smtClean="0"/>
              <a:t>of Resistant Organisms</a:t>
            </a:r>
            <a:endParaRPr lang="en-US" sz="4400" b="1" dirty="0"/>
          </a:p>
        </p:txBody>
      </p:sp>
      <p:sp>
        <p:nvSpPr>
          <p:cNvPr id="4" name="Content Placeholder 3"/>
          <p:cNvSpPr>
            <a:spLocks noGrp="1"/>
          </p:cNvSpPr>
          <p:nvPr>
            <p:ph idx="1"/>
          </p:nvPr>
        </p:nvSpPr>
        <p:spPr>
          <a:xfrm>
            <a:off x="457200" y="2590800"/>
            <a:ext cx="8229600" cy="3733800"/>
          </a:xfrm>
        </p:spPr>
        <p:txBody>
          <a:bodyPr/>
          <a:lstStyle/>
          <a:p>
            <a:pPr>
              <a:spcBef>
                <a:spcPts val="0"/>
              </a:spcBef>
            </a:pPr>
            <a:r>
              <a:rPr lang="en-US" sz="2800" dirty="0" smtClean="0"/>
              <a:t> </a:t>
            </a:r>
            <a:r>
              <a:rPr lang="en-US" sz="3000" dirty="0" smtClean="0"/>
              <a:t>2 million HAIs annually</a:t>
            </a:r>
          </a:p>
          <a:p>
            <a:pPr>
              <a:spcBef>
                <a:spcPts val="0"/>
              </a:spcBef>
            </a:pPr>
            <a:r>
              <a:rPr lang="en-US" sz="3000" dirty="0" smtClean="0"/>
              <a:t> Approximately 20% due to resistant organisms</a:t>
            </a:r>
          </a:p>
          <a:p>
            <a:pPr>
              <a:spcBef>
                <a:spcPts val="0"/>
              </a:spcBef>
            </a:pPr>
            <a:r>
              <a:rPr lang="en-US" sz="3000" dirty="0" smtClean="0"/>
              <a:t> Estimated cost of MDRO HAIs - $4.5 billion </a:t>
            </a:r>
          </a:p>
          <a:p>
            <a:pPr>
              <a:lnSpc>
                <a:spcPct val="90000"/>
              </a:lnSpc>
              <a:spcBef>
                <a:spcPts val="0"/>
              </a:spcBef>
              <a:buNone/>
            </a:pPr>
            <a:r>
              <a:rPr lang="en-US" sz="3000" dirty="0" smtClean="0"/>
              <a:t>	 annually</a:t>
            </a:r>
          </a:p>
          <a:p>
            <a:pPr>
              <a:lnSpc>
                <a:spcPct val="90000"/>
              </a:lnSpc>
              <a:spcBef>
                <a:spcPts val="0"/>
              </a:spcBef>
            </a:pPr>
            <a:r>
              <a:rPr lang="en-US" sz="3000" dirty="0" smtClean="0"/>
              <a:t> 19,000 deaths annually from resistant organisms</a:t>
            </a:r>
          </a:p>
          <a:p>
            <a:pPr>
              <a:lnSpc>
                <a:spcPct val="90000"/>
              </a:lnSpc>
              <a:spcBef>
                <a:spcPts val="0"/>
              </a:spcBef>
            </a:pPr>
            <a:r>
              <a:rPr lang="en-US" sz="3000" dirty="0" smtClean="0"/>
              <a:t> 11th leading cause of death</a:t>
            </a:r>
            <a:endParaRPr lang="en-US" sz="3000" dirty="0"/>
          </a:p>
        </p:txBody>
      </p:sp>
      <p:sp>
        <p:nvSpPr>
          <p:cNvPr id="5" name="Slide Number Placeholder 4"/>
          <p:cNvSpPr>
            <a:spLocks noGrp="1"/>
          </p:cNvSpPr>
          <p:nvPr>
            <p:ph type="sldNum" sz="quarter" idx="12"/>
          </p:nvPr>
        </p:nvSpPr>
        <p:spPr/>
        <p:txBody>
          <a:bodyPr/>
          <a:lstStyle/>
          <a:p>
            <a:pPr>
              <a:defRPr/>
            </a:pPr>
            <a:fld id="{5A95C5B0-A8A1-48C2-AF0A-2B157BF33F7E}" type="slidenum">
              <a:rPr lang="en-US" smtClean="0"/>
              <a:pPr>
                <a:defRPr/>
              </a:pPr>
              <a:t>7</a:t>
            </a:fld>
            <a:endParaRPr lang="en-US"/>
          </a:p>
        </p:txBody>
      </p:sp>
    </p:spTree>
  </p:cSld>
  <p:clrMapOvr>
    <a:masterClrMapping/>
  </p:clrMapOvr>
  <p:transition spd="slow">
    <p:wip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8229600" cy="1676400"/>
          </a:xfrm>
        </p:spPr>
        <p:txBody>
          <a:bodyPr>
            <a:normAutofit/>
          </a:bodyPr>
          <a:lstStyle/>
          <a:p>
            <a:pPr algn="ctr"/>
            <a:r>
              <a:rPr lang="en-US" sz="4400" b="1" dirty="0" smtClean="0"/>
              <a:t>Why have Resistant Organism</a:t>
            </a:r>
            <a:br>
              <a:rPr lang="en-US" sz="4400" b="1" dirty="0" smtClean="0"/>
            </a:br>
            <a:r>
              <a:rPr lang="en-US" sz="4400" b="1" dirty="0" smtClean="0"/>
              <a:t> Rates Increased</a:t>
            </a:r>
            <a:endParaRPr lang="en-US" sz="4400" b="1" dirty="0"/>
          </a:p>
        </p:txBody>
      </p:sp>
      <p:sp>
        <p:nvSpPr>
          <p:cNvPr id="4" name="Content Placeholder 3"/>
          <p:cNvSpPr>
            <a:spLocks noGrp="1"/>
          </p:cNvSpPr>
          <p:nvPr>
            <p:ph idx="1"/>
          </p:nvPr>
        </p:nvSpPr>
        <p:spPr>
          <a:xfrm>
            <a:off x="457200" y="2743200"/>
            <a:ext cx="8229600" cy="3581400"/>
          </a:xfrm>
        </p:spPr>
        <p:txBody>
          <a:bodyPr/>
          <a:lstStyle/>
          <a:p>
            <a:pPr>
              <a:lnSpc>
                <a:spcPct val="80000"/>
              </a:lnSpc>
            </a:pPr>
            <a:r>
              <a:rPr lang="en-US" sz="2800" dirty="0" smtClean="0"/>
              <a:t>   Inappropriate use of antibiotics</a:t>
            </a:r>
          </a:p>
          <a:p>
            <a:pPr>
              <a:lnSpc>
                <a:spcPct val="80000"/>
              </a:lnSpc>
            </a:pPr>
            <a:r>
              <a:rPr lang="en-US" sz="2800" dirty="0" smtClean="0"/>
              <a:t>   Worldwide overuse of antibiotics</a:t>
            </a:r>
          </a:p>
          <a:p>
            <a:pPr>
              <a:lnSpc>
                <a:spcPct val="80000"/>
              </a:lnSpc>
            </a:pPr>
            <a:r>
              <a:rPr lang="en-US" sz="2800" dirty="0" smtClean="0"/>
              <a:t>   Extensive use in upper respiratory  </a:t>
            </a:r>
          </a:p>
          <a:p>
            <a:pPr>
              <a:lnSpc>
                <a:spcPct val="80000"/>
              </a:lnSpc>
            </a:pPr>
            <a:r>
              <a:rPr lang="en-US" sz="2800" dirty="0" smtClean="0"/>
              <a:t>   and urinary tract colonization/infections    </a:t>
            </a:r>
          </a:p>
          <a:p>
            <a:pPr>
              <a:lnSpc>
                <a:spcPct val="80000"/>
              </a:lnSpc>
            </a:pPr>
            <a:r>
              <a:rPr lang="en-US" sz="2800" dirty="0" smtClean="0"/>
              <a:t>   Lack of hand hygiene</a:t>
            </a:r>
          </a:p>
          <a:p>
            <a:pPr>
              <a:lnSpc>
                <a:spcPct val="80000"/>
              </a:lnSpc>
            </a:pPr>
            <a:r>
              <a:rPr lang="en-US" sz="2800" dirty="0" smtClean="0"/>
              <a:t>   Lack of compliance with Infection Control </a:t>
            </a:r>
          </a:p>
          <a:p>
            <a:pPr>
              <a:lnSpc>
                <a:spcPct val="80000"/>
              </a:lnSpc>
              <a:buNone/>
            </a:pPr>
            <a:r>
              <a:rPr lang="en-US" sz="2800" dirty="0" smtClean="0"/>
              <a:t>       measures</a:t>
            </a:r>
          </a:p>
          <a:p>
            <a:pPr>
              <a:lnSpc>
                <a:spcPct val="80000"/>
              </a:lnSpc>
              <a:buNone/>
            </a:pPr>
            <a:endParaRPr lang="en-US" sz="2800" dirty="0" smtClean="0"/>
          </a:p>
          <a:p>
            <a:pPr>
              <a:spcBef>
                <a:spcPts val="0"/>
              </a:spcBef>
              <a:buFont typeface="Arial" pitchFamily="34" charset="0"/>
              <a:buChar char="•"/>
            </a:pPr>
            <a:endParaRPr lang="en-US" dirty="0"/>
          </a:p>
        </p:txBody>
      </p:sp>
      <p:sp>
        <p:nvSpPr>
          <p:cNvPr id="5" name="Slide Number Placeholder 4"/>
          <p:cNvSpPr>
            <a:spLocks noGrp="1"/>
          </p:cNvSpPr>
          <p:nvPr>
            <p:ph type="sldNum" sz="quarter" idx="12"/>
          </p:nvPr>
        </p:nvSpPr>
        <p:spPr/>
        <p:txBody>
          <a:bodyPr/>
          <a:lstStyle/>
          <a:p>
            <a:pPr>
              <a:defRPr/>
            </a:pPr>
            <a:fld id="{5A95C5B0-A8A1-48C2-AF0A-2B157BF33F7E}" type="slidenum">
              <a:rPr lang="en-US" smtClean="0"/>
              <a:pPr>
                <a:defRPr/>
              </a:pPr>
              <a:t>8</a:t>
            </a:fld>
            <a:endParaRPr lang="en-US"/>
          </a:p>
        </p:txBody>
      </p:sp>
    </p:spTree>
  </p:cSld>
  <p:clrMapOvr>
    <a:masterClrMapping/>
  </p:clrMapOvr>
  <p:transition spd="slow">
    <p:wip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2"/>
          <p:cNvSpPr>
            <a:spLocks noGrp="1" noChangeArrowheads="1"/>
          </p:cNvSpPr>
          <p:nvPr>
            <p:ph type="title"/>
          </p:nvPr>
        </p:nvSpPr>
        <p:spPr>
          <a:xfrm>
            <a:off x="457200" y="762000"/>
            <a:ext cx="8229600" cy="1752600"/>
          </a:xfrm>
        </p:spPr>
        <p:txBody>
          <a:bodyPr lIns="93662" tIns="47625" rIns="93662" bIns="47625">
            <a:normAutofit fontScale="90000"/>
          </a:bodyPr>
          <a:lstStyle/>
          <a:p>
            <a:pPr algn="ctr" eaLnBrk="1" hangingPunct="1">
              <a:defRPr/>
            </a:pPr>
            <a:r>
              <a:rPr lang="en-US" b="1" dirty="0" smtClean="0"/>
              <a:t/>
            </a:r>
            <a:br>
              <a:rPr lang="en-US" b="1" dirty="0" smtClean="0"/>
            </a:br>
            <a:r>
              <a:rPr lang="en-US" b="1" dirty="0" smtClean="0"/>
              <a:t/>
            </a:r>
            <a:br>
              <a:rPr lang="en-US" b="1" dirty="0" smtClean="0"/>
            </a:br>
            <a:r>
              <a:rPr lang="en-US" b="1" dirty="0" smtClean="0"/>
              <a:t/>
            </a:r>
            <a:br>
              <a:rPr lang="en-US" b="1" dirty="0" smtClean="0"/>
            </a:br>
            <a:r>
              <a:rPr lang="en-US" b="1" dirty="0" smtClean="0"/>
              <a:t/>
            </a:r>
            <a:br>
              <a:rPr lang="en-US" b="1" dirty="0" smtClean="0"/>
            </a:br>
            <a:r>
              <a:rPr lang="en-US" b="1" dirty="0" smtClean="0"/>
              <a:t/>
            </a:r>
            <a:br>
              <a:rPr lang="en-US" b="1" dirty="0" smtClean="0"/>
            </a:br>
            <a:r>
              <a:rPr lang="en-US" b="1" dirty="0" smtClean="0"/>
              <a:t/>
            </a:r>
            <a:br>
              <a:rPr lang="en-US" b="1" dirty="0" smtClean="0"/>
            </a:br>
            <a:r>
              <a:rPr lang="en-US" b="1" dirty="0" smtClean="0"/>
              <a:t>Antibiotic Resistance in LTC</a:t>
            </a:r>
            <a:br>
              <a:rPr lang="en-US" b="1" dirty="0" smtClean="0"/>
            </a:br>
            <a:endParaRPr lang="en-US" b="1" dirty="0" smtClean="0"/>
          </a:p>
        </p:txBody>
      </p:sp>
      <p:sp>
        <p:nvSpPr>
          <p:cNvPr id="35843" name="Rectangle 3"/>
          <p:cNvSpPr>
            <a:spLocks noGrp="1" noChangeArrowheads="1"/>
          </p:cNvSpPr>
          <p:nvPr>
            <p:ph idx="1"/>
          </p:nvPr>
        </p:nvSpPr>
        <p:spPr>
          <a:xfrm>
            <a:off x="457200" y="2362200"/>
            <a:ext cx="8229600" cy="3962400"/>
          </a:xfrm>
          <a:noFill/>
        </p:spPr>
        <p:txBody>
          <a:bodyPr lIns="93662" tIns="47625" rIns="93662" bIns="47625"/>
          <a:lstStyle/>
          <a:p>
            <a:pPr marL="349250" indent="-349250" defTabSz="933450" eaLnBrk="1" hangingPunct="1">
              <a:lnSpc>
                <a:spcPct val="90000"/>
              </a:lnSpc>
              <a:buClr>
                <a:schemeClr val="accent2"/>
              </a:buClr>
              <a:buSzPct val="125000"/>
              <a:buFont typeface="Arial" pitchFamily="34" charset="0"/>
              <a:buChar char="•"/>
              <a:tabLst>
                <a:tab pos="3201988" algn="l"/>
              </a:tabLst>
            </a:pPr>
            <a:r>
              <a:rPr lang="en-US" sz="3500" dirty="0" smtClean="0"/>
              <a:t>Colonization common</a:t>
            </a:r>
          </a:p>
          <a:p>
            <a:pPr marL="349250" indent="-349250" defTabSz="933450" eaLnBrk="1" hangingPunct="1">
              <a:lnSpc>
                <a:spcPct val="90000"/>
              </a:lnSpc>
              <a:buClr>
                <a:schemeClr val="accent2"/>
              </a:buClr>
              <a:buSzPct val="125000"/>
              <a:buFont typeface="Arial" pitchFamily="34" charset="0"/>
              <a:buChar char="•"/>
              <a:tabLst>
                <a:tab pos="3201988" algn="l"/>
              </a:tabLst>
            </a:pPr>
            <a:r>
              <a:rPr lang="en-US" sz="3500" dirty="0" smtClean="0"/>
              <a:t>Carriage probably prolonged</a:t>
            </a:r>
          </a:p>
          <a:p>
            <a:pPr marL="349250" indent="-349250" defTabSz="933450" eaLnBrk="1" hangingPunct="1">
              <a:lnSpc>
                <a:spcPct val="90000"/>
              </a:lnSpc>
              <a:buClr>
                <a:schemeClr val="accent2"/>
              </a:buClr>
              <a:buSzPct val="125000"/>
              <a:buFont typeface="Arial" pitchFamily="34" charset="0"/>
              <a:buChar char="•"/>
              <a:tabLst>
                <a:tab pos="3201988" algn="l"/>
              </a:tabLst>
            </a:pPr>
            <a:r>
              <a:rPr lang="en-US" sz="3500" dirty="0" smtClean="0"/>
              <a:t>Carriage associated with debility</a:t>
            </a:r>
          </a:p>
          <a:p>
            <a:pPr marL="349250" indent="-349250" defTabSz="933450" eaLnBrk="1" hangingPunct="1">
              <a:lnSpc>
                <a:spcPct val="90000"/>
              </a:lnSpc>
              <a:buClr>
                <a:schemeClr val="accent2"/>
              </a:buClr>
              <a:buSzPct val="125000"/>
              <a:buFont typeface="Arial" pitchFamily="34" charset="0"/>
              <a:buChar char="•"/>
              <a:tabLst>
                <a:tab pos="3201988" algn="l"/>
              </a:tabLst>
            </a:pPr>
            <a:r>
              <a:rPr lang="en-US" sz="3500" dirty="0" smtClean="0"/>
              <a:t>Carriage several resistant pathogens</a:t>
            </a:r>
          </a:p>
          <a:p>
            <a:pPr marL="349250" indent="-349250" defTabSz="933450" eaLnBrk="1" hangingPunct="1">
              <a:lnSpc>
                <a:spcPct val="90000"/>
              </a:lnSpc>
              <a:buClr>
                <a:schemeClr val="accent2"/>
              </a:buClr>
              <a:buSzPct val="125000"/>
              <a:buFont typeface="Arial" pitchFamily="34" charset="0"/>
              <a:buChar char="•"/>
              <a:tabLst>
                <a:tab pos="3201988" algn="l"/>
              </a:tabLst>
            </a:pPr>
            <a:r>
              <a:rPr lang="en-US" sz="3500" dirty="0" smtClean="0"/>
              <a:t>Better infection definitions needed</a:t>
            </a:r>
          </a:p>
          <a:p>
            <a:pPr marL="349250" indent="-349250" defTabSz="933450" eaLnBrk="1" hangingPunct="1">
              <a:lnSpc>
                <a:spcPct val="90000"/>
              </a:lnSpc>
              <a:buClr>
                <a:schemeClr val="accent2"/>
              </a:buClr>
              <a:buSzPct val="125000"/>
              <a:buFont typeface="Arial" pitchFamily="34" charset="0"/>
              <a:buChar char="•"/>
              <a:tabLst>
                <a:tab pos="3201988" algn="l"/>
              </a:tabLst>
            </a:pPr>
            <a:r>
              <a:rPr lang="en-US" sz="3500" dirty="0" smtClean="0"/>
              <a:t>Benchmarks/thresholds needed</a:t>
            </a:r>
          </a:p>
          <a:p>
            <a:pPr marL="349250" indent="-349250" defTabSz="933450" eaLnBrk="1" hangingPunct="1">
              <a:lnSpc>
                <a:spcPct val="90000"/>
              </a:lnSpc>
              <a:buClr>
                <a:schemeClr val="accent2"/>
              </a:buClr>
              <a:buSzPct val="125000"/>
              <a:buFontTx/>
              <a:buNone/>
              <a:tabLst>
                <a:tab pos="3201988" algn="l"/>
              </a:tabLst>
            </a:pPr>
            <a:endParaRPr lang="en-US" sz="3500" dirty="0" smtClean="0"/>
          </a:p>
        </p:txBody>
      </p:sp>
      <p:sp>
        <p:nvSpPr>
          <p:cNvPr id="4" name="Slide Number Placeholder 3"/>
          <p:cNvSpPr>
            <a:spLocks noGrp="1"/>
          </p:cNvSpPr>
          <p:nvPr>
            <p:ph type="sldNum" sz="quarter" idx="12"/>
          </p:nvPr>
        </p:nvSpPr>
        <p:spPr/>
        <p:txBody>
          <a:bodyPr/>
          <a:lstStyle/>
          <a:p>
            <a:pPr>
              <a:defRPr/>
            </a:pPr>
            <a:fld id="{5A95C5B0-A8A1-48C2-AF0A-2B157BF33F7E}" type="slidenum">
              <a:rPr lang="en-US" smtClean="0"/>
              <a:pPr>
                <a:defRPr/>
              </a:pPr>
              <a:t>9</a:t>
            </a:fld>
            <a:endParaRPr lang="en-US"/>
          </a:p>
        </p:txBody>
      </p:sp>
    </p:spTree>
  </p:cSld>
  <p:clrMapOvr>
    <a:masterClrMapping/>
  </p:clrMapOvr>
  <p:transition spd="slow">
    <p:wip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2"/>
          <p:cNvSpPr>
            <a:spLocks noGrp="1" noChangeArrowheads="1"/>
          </p:cNvSpPr>
          <p:nvPr>
            <p:ph type="title"/>
          </p:nvPr>
        </p:nvSpPr>
        <p:spPr>
          <a:xfrm>
            <a:off x="457200" y="704088"/>
            <a:ext cx="8229600" cy="1581912"/>
          </a:xfrm>
        </p:spPr>
        <p:txBody>
          <a:bodyPr lIns="93662" tIns="47625" rIns="93662" bIns="47625">
            <a:normAutofit/>
          </a:bodyPr>
          <a:lstStyle/>
          <a:p>
            <a:pPr algn="ctr" eaLnBrk="1" hangingPunct="1">
              <a:lnSpc>
                <a:spcPct val="80000"/>
              </a:lnSpc>
              <a:defRPr/>
            </a:pPr>
            <a:r>
              <a:rPr lang="en-US" sz="4400" b="1" dirty="0" smtClean="0"/>
              <a:t>Antibiotic Resistance in LTC</a:t>
            </a:r>
            <a:r>
              <a:rPr lang="en-US" b="1" dirty="0" smtClean="0"/>
              <a:t/>
            </a:r>
            <a:br>
              <a:rPr lang="en-US" b="1" dirty="0" smtClean="0"/>
            </a:br>
            <a:endParaRPr lang="en-US" b="1" dirty="0" smtClean="0"/>
          </a:p>
        </p:txBody>
      </p:sp>
      <p:sp>
        <p:nvSpPr>
          <p:cNvPr id="36867" name="Rectangle 3"/>
          <p:cNvSpPr>
            <a:spLocks noGrp="1" noChangeArrowheads="1"/>
          </p:cNvSpPr>
          <p:nvPr>
            <p:ph idx="1"/>
          </p:nvPr>
        </p:nvSpPr>
        <p:spPr>
          <a:xfrm>
            <a:off x="457200" y="2286000"/>
            <a:ext cx="8229600" cy="4038600"/>
          </a:xfrm>
          <a:noFill/>
        </p:spPr>
        <p:txBody>
          <a:bodyPr lIns="93662" tIns="47625" rIns="93662" bIns="47625"/>
          <a:lstStyle/>
          <a:p>
            <a:pPr marL="349250" indent="-349250" defTabSz="933450" eaLnBrk="1" hangingPunct="1">
              <a:lnSpc>
                <a:spcPct val="80000"/>
              </a:lnSpc>
              <a:buClr>
                <a:schemeClr val="accent2"/>
              </a:buClr>
              <a:buSzPct val="125000"/>
            </a:pPr>
            <a:r>
              <a:rPr lang="en-US" sz="2800" dirty="0" smtClean="0"/>
              <a:t>Develop effective infection control strategies</a:t>
            </a:r>
          </a:p>
          <a:p>
            <a:pPr marL="349250" indent="-349250" defTabSz="933450" eaLnBrk="1" hangingPunct="1">
              <a:lnSpc>
                <a:spcPct val="80000"/>
              </a:lnSpc>
              <a:buClr>
                <a:schemeClr val="accent2"/>
              </a:buClr>
              <a:buSzPct val="125000"/>
            </a:pPr>
            <a:r>
              <a:rPr lang="en-US" sz="2800" dirty="0" smtClean="0"/>
              <a:t>Target to patient/resident risk and needs </a:t>
            </a:r>
          </a:p>
          <a:p>
            <a:pPr marL="349250" indent="-349250" defTabSz="933450" eaLnBrk="1" hangingPunct="1">
              <a:lnSpc>
                <a:spcPct val="80000"/>
              </a:lnSpc>
              <a:buClr>
                <a:schemeClr val="accent2"/>
              </a:buClr>
              <a:buSzPct val="125000"/>
            </a:pPr>
            <a:r>
              <a:rPr lang="en-US" sz="2800" dirty="0" smtClean="0"/>
              <a:t>Role of healthcare workers?</a:t>
            </a:r>
          </a:p>
          <a:p>
            <a:pPr marL="349250" indent="-349250" defTabSz="933450" eaLnBrk="1" hangingPunct="1">
              <a:lnSpc>
                <a:spcPct val="80000"/>
              </a:lnSpc>
              <a:buClr>
                <a:schemeClr val="accent2"/>
              </a:buClr>
              <a:buSzPct val="125000"/>
            </a:pPr>
            <a:r>
              <a:rPr lang="en-US" sz="2800" dirty="0" smtClean="0"/>
              <a:t>Role of antibiotic use?</a:t>
            </a:r>
          </a:p>
          <a:p>
            <a:pPr marL="349250" indent="-349250" defTabSz="933450" eaLnBrk="1" hangingPunct="1">
              <a:lnSpc>
                <a:spcPct val="80000"/>
              </a:lnSpc>
              <a:buClr>
                <a:schemeClr val="accent1"/>
              </a:buClr>
              <a:buSzPct val="125000"/>
              <a:buFontTx/>
              <a:buNone/>
            </a:pPr>
            <a:r>
              <a:rPr lang="en-US" sz="2800" dirty="0" smtClean="0">
                <a:solidFill>
                  <a:schemeClr val="accent2"/>
                </a:solidFill>
              </a:rPr>
              <a:t>		</a:t>
            </a:r>
            <a:r>
              <a:rPr lang="en-US" sz="2800" dirty="0" smtClean="0"/>
              <a:t>restriction antibiotic classes </a:t>
            </a:r>
          </a:p>
          <a:p>
            <a:pPr marL="349250" indent="-349250" defTabSz="933450" eaLnBrk="1" hangingPunct="1">
              <a:lnSpc>
                <a:spcPct val="80000"/>
              </a:lnSpc>
              <a:buClr>
                <a:schemeClr val="accent1"/>
              </a:buClr>
              <a:buSzPct val="125000"/>
              <a:buFontTx/>
              <a:buNone/>
            </a:pPr>
            <a:r>
              <a:rPr lang="en-US" sz="2800" dirty="0" smtClean="0"/>
              <a:t>		better diagnostics/infection criteria</a:t>
            </a:r>
          </a:p>
          <a:p>
            <a:pPr marL="349250" indent="-349250" defTabSz="933450" eaLnBrk="1" hangingPunct="1">
              <a:lnSpc>
                <a:spcPct val="80000"/>
              </a:lnSpc>
              <a:buClr>
                <a:schemeClr val="accent1"/>
              </a:buClr>
              <a:buSzPct val="125000"/>
              <a:buFontTx/>
              <a:buNone/>
            </a:pPr>
            <a:r>
              <a:rPr lang="en-US" sz="2800" dirty="0" smtClean="0"/>
              <a:t>		reduce empiricism</a:t>
            </a:r>
          </a:p>
          <a:p>
            <a:pPr marL="349250" indent="-349250" defTabSz="933450" eaLnBrk="1" hangingPunct="1">
              <a:lnSpc>
                <a:spcPct val="80000"/>
              </a:lnSpc>
              <a:buClr>
                <a:schemeClr val="accent2"/>
              </a:buClr>
              <a:buSzPct val="125000"/>
            </a:pPr>
            <a:r>
              <a:rPr lang="en-US" sz="2800" dirty="0" smtClean="0"/>
              <a:t>Determine when decolonization appropriate </a:t>
            </a:r>
          </a:p>
          <a:p>
            <a:pPr marL="349250" indent="-349250" defTabSz="933450" eaLnBrk="1" hangingPunct="1">
              <a:lnSpc>
                <a:spcPct val="80000"/>
              </a:lnSpc>
              <a:buClr>
                <a:schemeClr val="accent2"/>
              </a:buClr>
              <a:buSzPct val="125000"/>
              <a:buFontTx/>
              <a:buNone/>
            </a:pPr>
            <a:endParaRPr lang="en-US" sz="2800" dirty="0" smtClean="0"/>
          </a:p>
          <a:p>
            <a:pPr marL="349250" indent="-349250" defTabSz="933450" eaLnBrk="1" hangingPunct="1">
              <a:lnSpc>
                <a:spcPct val="70000"/>
              </a:lnSpc>
              <a:buClr>
                <a:schemeClr val="accent2"/>
              </a:buClr>
              <a:buSzPct val="125000"/>
            </a:pPr>
            <a:endParaRPr lang="en-US" sz="2800" dirty="0" smtClean="0"/>
          </a:p>
        </p:txBody>
      </p:sp>
      <p:sp>
        <p:nvSpPr>
          <p:cNvPr id="4" name="Slide Number Placeholder 3"/>
          <p:cNvSpPr>
            <a:spLocks noGrp="1"/>
          </p:cNvSpPr>
          <p:nvPr>
            <p:ph type="sldNum" sz="quarter" idx="12"/>
          </p:nvPr>
        </p:nvSpPr>
        <p:spPr/>
        <p:txBody>
          <a:bodyPr/>
          <a:lstStyle/>
          <a:p>
            <a:pPr>
              <a:defRPr/>
            </a:pPr>
            <a:fld id="{5A95C5B0-A8A1-48C2-AF0A-2B157BF33F7E}" type="slidenum">
              <a:rPr lang="en-US" smtClean="0"/>
              <a:pPr>
                <a:defRPr/>
              </a:pPr>
              <a:t>10</a:t>
            </a:fld>
            <a:endParaRPr lang="en-US"/>
          </a:p>
        </p:txBody>
      </p:sp>
    </p:spTree>
  </p:cSld>
  <p:clrMapOvr>
    <a:masterClrMapping/>
  </p:clrMapOvr>
  <p:transition spd="slow">
    <p:wip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normAutofit fontScale="90000"/>
          </a:bodyPr>
          <a:lstStyle/>
          <a:p>
            <a:pPr eaLnBrk="1" hangingPunct="1"/>
            <a:r>
              <a:rPr lang="en-US" sz="4400" b="1" dirty="0" smtClean="0"/>
              <a:t>Infection Prevention Strategies in LTC</a:t>
            </a:r>
          </a:p>
        </p:txBody>
      </p:sp>
      <p:sp>
        <p:nvSpPr>
          <p:cNvPr id="32771" name="Rectangle 3"/>
          <p:cNvSpPr>
            <a:spLocks noGrp="1" noChangeArrowheads="1"/>
          </p:cNvSpPr>
          <p:nvPr>
            <p:ph idx="1"/>
          </p:nvPr>
        </p:nvSpPr>
        <p:spPr>
          <a:xfrm>
            <a:off x="685800" y="2133600"/>
            <a:ext cx="7772400" cy="4191000"/>
          </a:xfrm>
        </p:spPr>
        <p:txBody>
          <a:bodyPr>
            <a:normAutofit/>
          </a:bodyPr>
          <a:lstStyle/>
          <a:p>
            <a:pPr>
              <a:defRPr/>
            </a:pPr>
            <a:r>
              <a:rPr lang="en-US" sz="3200" dirty="0" smtClean="0"/>
              <a:t>Hand hygiene</a:t>
            </a:r>
          </a:p>
          <a:p>
            <a:pPr>
              <a:defRPr/>
            </a:pPr>
            <a:r>
              <a:rPr lang="en-US" sz="3200" b="1" dirty="0" smtClean="0">
                <a:solidFill>
                  <a:schemeClr val="accent2"/>
                </a:solidFill>
              </a:rPr>
              <a:t>Isolation precautions</a:t>
            </a:r>
            <a:endParaRPr lang="en-US" sz="3200" b="1" dirty="0" smtClean="0">
              <a:solidFill>
                <a:schemeClr val="accent2"/>
              </a:solidFill>
              <a:effectLst>
                <a:outerShdw blurRad="38100" dist="38100" dir="2700000" algn="tl">
                  <a:srgbClr val="C0C0C0"/>
                </a:outerShdw>
              </a:effectLst>
            </a:endParaRPr>
          </a:p>
          <a:p>
            <a:pPr>
              <a:defRPr/>
            </a:pPr>
            <a:r>
              <a:rPr lang="en-US" sz="3200" dirty="0" smtClean="0">
                <a:effectLst>
                  <a:outerShdw blurRad="38100" dist="38100" dir="2700000" algn="tl">
                    <a:srgbClr val="C0C0C0"/>
                  </a:outerShdw>
                </a:effectLst>
              </a:rPr>
              <a:t>Identification of cases</a:t>
            </a:r>
          </a:p>
          <a:p>
            <a:pPr>
              <a:defRPr/>
            </a:pPr>
            <a:r>
              <a:rPr lang="en-US" sz="3200" dirty="0" smtClean="0"/>
              <a:t>Environmental disinfection</a:t>
            </a:r>
          </a:p>
          <a:p>
            <a:pPr>
              <a:defRPr/>
            </a:pPr>
            <a:r>
              <a:rPr lang="en-US" sz="3200" dirty="0" smtClean="0"/>
              <a:t>Appropriate use of antibiotics</a:t>
            </a:r>
          </a:p>
        </p:txBody>
      </p:sp>
      <p:sp>
        <p:nvSpPr>
          <p:cNvPr id="4" name="Slide Number Placeholder 3"/>
          <p:cNvSpPr>
            <a:spLocks noGrp="1"/>
          </p:cNvSpPr>
          <p:nvPr>
            <p:ph type="sldNum" sz="quarter" idx="12"/>
          </p:nvPr>
        </p:nvSpPr>
        <p:spPr/>
        <p:txBody>
          <a:bodyPr/>
          <a:lstStyle/>
          <a:p>
            <a:pPr>
              <a:defRPr/>
            </a:pPr>
            <a:fld id="{5A95C5B0-A8A1-48C2-AF0A-2B157BF33F7E}" type="slidenum">
              <a:rPr lang="en-US" smtClean="0"/>
              <a:pPr>
                <a:defRPr/>
              </a:pPr>
              <a:t>11</a:t>
            </a:fld>
            <a:endParaRPr lang="en-US"/>
          </a:p>
        </p:txBody>
      </p:sp>
    </p:spTree>
  </p:cSld>
  <p:clrMapOvr>
    <a:masterClrMapping/>
  </p:clrMapOvr>
  <p:transition spd="slow">
    <p:wip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457200" y="533400"/>
            <a:ext cx="8229600" cy="1295400"/>
          </a:xfrm>
        </p:spPr>
        <p:txBody>
          <a:bodyPr>
            <a:normAutofit fontScale="90000"/>
          </a:bodyPr>
          <a:lstStyle/>
          <a:p>
            <a:pPr algn="ctr" eaLnBrk="1" hangingPunct="1"/>
            <a:r>
              <a:rPr lang="en-US" sz="4400" b="1" dirty="0" smtClean="0"/>
              <a:t/>
            </a:r>
            <a:br>
              <a:rPr lang="en-US" sz="4400" b="1" dirty="0" smtClean="0"/>
            </a:br>
            <a:r>
              <a:rPr lang="en-US" sz="4800" b="1" dirty="0" smtClean="0"/>
              <a:t>Standard Precautions</a:t>
            </a:r>
          </a:p>
        </p:txBody>
      </p:sp>
      <p:sp>
        <p:nvSpPr>
          <p:cNvPr id="23556" name="Text Box 4"/>
          <p:cNvSpPr txBox="1">
            <a:spLocks noChangeArrowheads="1"/>
          </p:cNvSpPr>
          <p:nvPr/>
        </p:nvSpPr>
        <p:spPr bwMode="auto">
          <a:xfrm>
            <a:off x="685800" y="1905000"/>
            <a:ext cx="8229600" cy="396875"/>
          </a:xfrm>
          <a:prstGeom prst="rect">
            <a:avLst/>
          </a:prstGeom>
          <a:noFill/>
          <a:ln w="9525">
            <a:noFill/>
            <a:miter lim="800000"/>
            <a:headEnd/>
            <a:tailEnd/>
          </a:ln>
        </p:spPr>
        <p:txBody>
          <a:bodyPr>
            <a:spAutoFit/>
          </a:bodyPr>
          <a:lstStyle/>
          <a:p>
            <a:pPr eaLnBrk="1" hangingPunct="1"/>
            <a:endParaRPr lang="en-US" sz="2000">
              <a:latin typeface="Times New Roman" pitchFamily="18" charset="0"/>
            </a:endParaRPr>
          </a:p>
        </p:txBody>
      </p:sp>
      <p:sp>
        <p:nvSpPr>
          <p:cNvPr id="6" name="Slide Number Placeholder 5"/>
          <p:cNvSpPr>
            <a:spLocks noGrp="1"/>
          </p:cNvSpPr>
          <p:nvPr>
            <p:ph type="sldNum" sz="quarter" idx="12"/>
          </p:nvPr>
        </p:nvSpPr>
        <p:spPr/>
        <p:txBody>
          <a:bodyPr/>
          <a:lstStyle/>
          <a:p>
            <a:pPr>
              <a:defRPr/>
            </a:pPr>
            <a:fld id="{5A95C5B0-A8A1-48C2-AF0A-2B157BF33F7E}" type="slidenum">
              <a:rPr lang="en-US" smtClean="0"/>
              <a:pPr>
                <a:defRPr/>
              </a:pPr>
              <a:t>12</a:t>
            </a:fld>
            <a:endParaRPr lang="en-US"/>
          </a:p>
        </p:txBody>
      </p:sp>
      <p:pic>
        <p:nvPicPr>
          <p:cNvPr id="4098" name="Picture 2"/>
          <p:cNvPicPr>
            <a:picLocks noGrp="1" noChangeAspect="1" noChangeArrowheads="1"/>
          </p:cNvPicPr>
          <p:nvPr>
            <p:ph idx="1"/>
          </p:nvPr>
        </p:nvPicPr>
        <p:blipFill>
          <a:blip r:embed="rId2" cstate="print"/>
          <a:srcRect/>
          <a:stretch>
            <a:fillRect/>
          </a:stretch>
        </p:blipFill>
        <p:spPr bwMode="auto">
          <a:xfrm>
            <a:off x="1886133" y="2514600"/>
            <a:ext cx="5371733" cy="3810000"/>
          </a:xfrm>
          <a:prstGeom prst="rect">
            <a:avLst/>
          </a:prstGeom>
          <a:noFill/>
          <a:ln w="9525">
            <a:noFill/>
            <a:miter lim="800000"/>
            <a:headEnd/>
            <a:tailEnd/>
          </a:ln>
          <a:effectLst/>
        </p:spPr>
      </p:pic>
    </p:spTree>
  </p:cSld>
  <p:clrMapOvr>
    <a:masterClrMapping/>
  </p:clrMapOvr>
  <p:transition spd="slow">
    <p:wip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457200" y="685800"/>
            <a:ext cx="8229600" cy="1600200"/>
          </a:xfrm>
        </p:spPr>
        <p:txBody>
          <a:bodyPr>
            <a:normAutofit/>
          </a:bodyPr>
          <a:lstStyle/>
          <a:p>
            <a:pPr algn="ctr" eaLnBrk="1" hangingPunct="1"/>
            <a:r>
              <a:rPr lang="en-US" sz="4400" b="1" dirty="0" smtClean="0"/>
              <a:t>When to Use </a:t>
            </a:r>
            <a:br>
              <a:rPr lang="en-US" sz="4400" b="1" dirty="0" smtClean="0"/>
            </a:br>
            <a:r>
              <a:rPr lang="en-US" sz="4400" b="1" dirty="0" smtClean="0"/>
              <a:t>Standard Precautions</a:t>
            </a:r>
          </a:p>
        </p:txBody>
      </p:sp>
      <p:sp>
        <p:nvSpPr>
          <p:cNvPr id="23555" name="Rectangle 3"/>
          <p:cNvSpPr>
            <a:spLocks noGrp="1" noChangeArrowheads="1"/>
          </p:cNvSpPr>
          <p:nvPr>
            <p:ph idx="1"/>
          </p:nvPr>
        </p:nvSpPr>
        <p:spPr>
          <a:xfrm>
            <a:off x="457200" y="2514600"/>
            <a:ext cx="8229600" cy="3810000"/>
          </a:xfrm>
        </p:spPr>
        <p:txBody>
          <a:bodyPr/>
          <a:lstStyle/>
          <a:p>
            <a:pPr eaLnBrk="1" hangingPunct="1">
              <a:buNone/>
            </a:pPr>
            <a:r>
              <a:rPr lang="en-US" dirty="0" smtClean="0"/>
              <a:t>	For relatively healthy patients/residents (e.g., mainly independent) follow Standard Precautions, making sure that gloves and gowns are used for contact with uncontrolled secretions, pressure ulcers, draining wounds, stool incontinence, and </a:t>
            </a:r>
            <a:r>
              <a:rPr lang="en-US" dirty="0" err="1" smtClean="0"/>
              <a:t>ostomy</a:t>
            </a:r>
            <a:r>
              <a:rPr lang="en-US" dirty="0" smtClean="0"/>
              <a:t> tubes/bags </a:t>
            </a:r>
          </a:p>
        </p:txBody>
      </p:sp>
      <p:sp>
        <p:nvSpPr>
          <p:cNvPr id="23556" name="Text Box 4"/>
          <p:cNvSpPr txBox="1">
            <a:spLocks noChangeArrowheads="1"/>
          </p:cNvSpPr>
          <p:nvPr/>
        </p:nvSpPr>
        <p:spPr bwMode="auto">
          <a:xfrm>
            <a:off x="685800" y="1905000"/>
            <a:ext cx="8229600" cy="396875"/>
          </a:xfrm>
          <a:prstGeom prst="rect">
            <a:avLst/>
          </a:prstGeom>
          <a:noFill/>
          <a:ln w="9525">
            <a:noFill/>
            <a:miter lim="800000"/>
            <a:headEnd/>
            <a:tailEnd/>
          </a:ln>
        </p:spPr>
        <p:txBody>
          <a:bodyPr>
            <a:spAutoFit/>
          </a:bodyPr>
          <a:lstStyle/>
          <a:p>
            <a:pPr eaLnBrk="1" hangingPunct="1"/>
            <a:endParaRPr lang="en-US" sz="2000">
              <a:latin typeface="Times New Roman" pitchFamily="18" charset="0"/>
            </a:endParaRPr>
          </a:p>
        </p:txBody>
      </p:sp>
      <p:sp>
        <p:nvSpPr>
          <p:cNvPr id="6" name="Slide Number Placeholder 5"/>
          <p:cNvSpPr>
            <a:spLocks noGrp="1"/>
          </p:cNvSpPr>
          <p:nvPr>
            <p:ph type="sldNum" sz="quarter" idx="12"/>
          </p:nvPr>
        </p:nvSpPr>
        <p:spPr/>
        <p:txBody>
          <a:bodyPr/>
          <a:lstStyle/>
          <a:p>
            <a:pPr>
              <a:defRPr/>
            </a:pPr>
            <a:fld id="{5A95C5B0-A8A1-48C2-AF0A-2B157BF33F7E}" type="slidenum">
              <a:rPr lang="en-US" smtClean="0"/>
              <a:pPr>
                <a:defRPr/>
              </a:pPr>
              <a:t>13</a:t>
            </a:fld>
            <a:endParaRPr lang="en-US"/>
          </a:p>
        </p:txBody>
      </p:sp>
    </p:spTree>
  </p:cSld>
  <p:clrMapOvr>
    <a:masterClrMapping/>
  </p:clrMapOvr>
  <p:transition spd="slow">
    <p:wip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457200" y="704088"/>
            <a:ext cx="8229600" cy="1810512"/>
          </a:xfrm>
        </p:spPr>
        <p:txBody>
          <a:bodyPr>
            <a:normAutofit/>
          </a:bodyPr>
          <a:lstStyle/>
          <a:p>
            <a:pPr algn="ctr" eaLnBrk="1" hangingPunct="1"/>
            <a:r>
              <a:rPr lang="en-US" sz="4400" b="1" dirty="0" smtClean="0"/>
              <a:t>Rationale for facility-wide Standard Precautions</a:t>
            </a:r>
          </a:p>
        </p:txBody>
      </p:sp>
      <p:sp>
        <p:nvSpPr>
          <p:cNvPr id="24579" name="Rectangle 3"/>
          <p:cNvSpPr>
            <a:spLocks noGrp="1" noChangeArrowheads="1"/>
          </p:cNvSpPr>
          <p:nvPr>
            <p:ph idx="1"/>
          </p:nvPr>
        </p:nvSpPr>
        <p:spPr>
          <a:xfrm>
            <a:off x="457200" y="2819400"/>
            <a:ext cx="8229600" cy="3505200"/>
          </a:xfrm>
        </p:spPr>
        <p:txBody>
          <a:bodyPr>
            <a:normAutofit/>
          </a:bodyPr>
          <a:lstStyle/>
          <a:p>
            <a:pPr eaLnBrk="1" hangingPunct="1"/>
            <a:r>
              <a:rPr lang="en-US" sz="2800" dirty="0" smtClean="0"/>
              <a:t>Reduction in transmission of infectious material from moist body substances</a:t>
            </a:r>
          </a:p>
          <a:p>
            <a:pPr lvl="1" eaLnBrk="1" hangingPunct="1"/>
            <a:r>
              <a:rPr lang="en-US" sz="2800" dirty="0" smtClean="0"/>
              <a:t>Blood, feces, urine, saliva, sputum, wound exudates et al</a:t>
            </a:r>
          </a:p>
          <a:p>
            <a:pPr lvl="1" eaLnBrk="1" hangingPunct="1"/>
            <a:r>
              <a:rPr lang="en-US" sz="2800" dirty="0" smtClean="0"/>
              <a:t>Gloves and gowns</a:t>
            </a:r>
          </a:p>
          <a:p>
            <a:pPr eaLnBrk="1" hangingPunct="1"/>
            <a:r>
              <a:rPr lang="en-US" sz="2800" dirty="0" smtClean="0"/>
              <a:t>Applied to all patients regardless of known status</a:t>
            </a:r>
          </a:p>
        </p:txBody>
      </p:sp>
      <p:sp>
        <p:nvSpPr>
          <p:cNvPr id="4" name="Slide Number Placeholder 3"/>
          <p:cNvSpPr>
            <a:spLocks noGrp="1"/>
          </p:cNvSpPr>
          <p:nvPr>
            <p:ph type="sldNum" sz="quarter" idx="12"/>
          </p:nvPr>
        </p:nvSpPr>
        <p:spPr/>
        <p:txBody>
          <a:bodyPr/>
          <a:lstStyle/>
          <a:p>
            <a:pPr>
              <a:defRPr/>
            </a:pPr>
            <a:fld id="{5A95C5B0-A8A1-48C2-AF0A-2B157BF33F7E}" type="slidenum">
              <a:rPr lang="en-US" smtClean="0"/>
              <a:pPr>
                <a:defRPr/>
              </a:pPr>
              <a:t>14</a:t>
            </a:fld>
            <a:endParaRPr lang="en-US"/>
          </a:p>
        </p:txBody>
      </p:sp>
    </p:spTree>
  </p:cSld>
  <p:clrMapOvr>
    <a:masterClrMapping/>
  </p:clrMapOvr>
  <p:transition spd="slow">
    <p:wip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457200" y="685800"/>
            <a:ext cx="8229600" cy="1600200"/>
          </a:xfrm>
        </p:spPr>
        <p:txBody>
          <a:bodyPr>
            <a:normAutofit/>
          </a:bodyPr>
          <a:lstStyle/>
          <a:p>
            <a:pPr algn="ctr" eaLnBrk="1" hangingPunct="1"/>
            <a:r>
              <a:rPr lang="en-US" sz="4400" b="1" dirty="0" smtClean="0"/>
              <a:t>Components of Standard Precautions</a:t>
            </a:r>
          </a:p>
        </p:txBody>
      </p:sp>
      <p:sp>
        <p:nvSpPr>
          <p:cNvPr id="23555" name="Rectangle 3"/>
          <p:cNvSpPr>
            <a:spLocks noGrp="1" noChangeArrowheads="1"/>
          </p:cNvSpPr>
          <p:nvPr>
            <p:ph idx="1"/>
          </p:nvPr>
        </p:nvSpPr>
        <p:spPr>
          <a:xfrm>
            <a:off x="457200" y="2514600"/>
            <a:ext cx="8229600" cy="3886200"/>
          </a:xfrm>
        </p:spPr>
        <p:txBody>
          <a:bodyPr>
            <a:normAutofit lnSpcReduction="10000"/>
          </a:bodyPr>
          <a:lstStyle/>
          <a:p>
            <a:r>
              <a:rPr lang="en-US" sz="2400" b="1" dirty="0" smtClean="0"/>
              <a:t>HAND HYGIENE </a:t>
            </a:r>
            <a:r>
              <a:rPr lang="en-US" sz="2400" dirty="0" smtClean="0"/>
              <a:t>to be practiced before and after care of every patient/resident regardless of the status of the person or the type of care</a:t>
            </a:r>
            <a:endParaRPr lang="en-US" sz="2400" b="1" dirty="0" smtClean="0"/>
          </a:p>
          <a:p>
            <a:r>
              <a:rPr lang="en-US" sz="2400" b="1" dirty="0" smtClean="0"/>
              <a:t>GLOVES </a:t>
            </a:r>
            <a:r>
              <a:rPr lang="en-US" sz="2400" dirty="0" smtClean="0"/>
              <a:t>to be worn each time care is rendered and the environment is encountered</a:t>
            </a:r>
            <a:endParaRPr lang="en-US" sz="2400" b="1" dirty="0" smtClean="0"/>
          </a:p>
          <a:p>
            <a:r>
              <a:rPr lang="en-US" sz="2400" dirty="0" smtClean="0"/>
              <a:t> </a:t>
            </a:r>
            <a:r>
              <a:rPr lang="en-US" sz="2400" b="1" dirty="0" smtClean="0"/>
              <a:t>GOWNS </a:t>
            </a:r>
            <a:r>
              <a:rPr lang="en-US" sz="2400" dirty="0" smtClean="0"/>
              <a:t>to be worn when anticipating contact with blood and body fluids/secretions/excreta </a:t>
            </a:r>
            <a:endParaRPr lang="en-US" sz="2400" b="1" dirty="0" smtClean="0"/>
          </a:p>
          <a:p>
            <a:r>
              <a:rPr lang="en-US" sz="2400" b="1" dirty="0" smtClean="0"/>
              <a:t>CLEAN EQUIPMENT  </a:t>
            </a:r>
            <a:r>
              <a:rPr lang="en-US" sz="2400" dirty="0" smtClean="0"/>
              <a:t>between patient/resident use </a:t>
            </a:r>
          </a:p>
          <a:p>
            <a:r>
              <a:rPr lang="en-US" sz="2400" b="1" dirty="0" smtClean="0"/>
              <a:t>ENVIRONMENTAL CLEANING </a:t>
            </a:r>
            <a:r>
              <a:rPr lang="en-US" sz="2400" dirty="0" smtClean="0"/>
              <a:t>to be undertaken at least daily  and more often if indicated</a:t>
            </a:r>
          </a:p>
          <a:p>
            <a:pPr>
              <a:buNone/>
            </a:pPr>
            <a:endParaRPr lang="en-US" sz="2000" dirty="0" smtClean="0"/>
          </a:p>
          <a:p>
            <a:endParaRPr lang="en-US" dirty="0" smtClean="0"/>
          </a:p>
        </p:txBody>
      </p:sp>
      <p:sp>
        <p:nvSpPr>
          <p:cNvPr id="23556" name="Text Box 4"/>
          <p:cNvSpPr txBox="1">
            <a:spLocks noChangeArrowheads="1"/>
          </p:cNvSpPr>
          <p:nvPr/>
        </p:nvSpPr>
        <p:spPr bwMode="auto">
          <a:xfrm>
            <a:off x="685800" y="1905000"/>
            <a:ext cx="8229600" cy="396875"/>
          </a:xfrm>
          <a:prstGeom prst="rect">
            <a:avLst/>
          </a:prstGeom>
          <a:noFill/>
          <a:ln w="9525">
            <a:noFill/>
            <a:miter lim="800000"/>
            <a:headEnd/>
            <a:tailEnd/>
          </a:ln>
        </p:spPr>
        <p:txBody>
          <a:bodyPr>
            <a:spAutoFit/>
          </a:bodyPr>
          <a:lstStyle/>
          <a:p>
            <a:pPr eaLnBrk="1" hangingPunct="1"/>
            <a:endParaRPr lang="en-US" sz="2000">
              <a:latin typeface="Times New Roman" pitchFamily="18" charset="0"/>
            </a:endParaRPr>
          </a:p>
        </p:txBody>
      </p:sp>
      <p:sp>
        <p:nvSpPr>
          <p:cNvPr id="6" name="Slide Number Placeholder 5"/>
          <p:cNvSpPr>
            <a:spLocks noGrp="1"/>
          </p:cNvSpPr>
          <p:nvPr>
            <p:ph type="sldNum" sz="quarter" idx="12"/>
          </p:nvPr>
        </p:nvSpPr>
        <p:spPr/>
        <p:txBody>
          <a:bodyPr/>
          <a:lstStyle/>
          <a:p>
            <a:pPr>
              <a:defRPr/>
            </a:pPr>
            <a:fld id="{5A95C5B0-A8A1-48C2-AF0A-2B157BF33F7E}" type="slidenum">
              <a:rPr lang="en-US" smtClean="0"/>
              <a:pPr>
                <a:defRPr/>
              </a:pPr>
              <a:t>15</a:t>
            </a:fld>
            <a:endParaRPr lang="en-US"/>
          </a:p>
        </p:txBody>
      </p:sp>
    </p:spTree>
  </p:cSld>
  <p:clrMapOvr>
    <a:masterClrMapping/>
  </p:clrMapOvr>
  <p:transition spd="slow">
    <p:wip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457200" y="685800"/>
            <a:ext cx="8229600" cy="1600200"/>
          </a:xfrm>
        </p:spPr>
        <p:txBody>
          <a:bodyPr>
            <a:normAutofit/>
          </a:bodyPr>
          <a:lstStyle/>
          <a:p>
            <a:pPr algn="ctr" eaLnBrk="1" hangingPunct="1"/>
            <a:r>
              <a:rPr lang="en-US" sz="4400" b="1" dirty="0" smtClean="0"/>
              <a:t>Components of Standard Precautions</a:t>
            </a:r>
          </a:p>
        </p:txBody>
      </p:sp>
      <p:sp>
        <p:nvSpPr>
          <p:cNvPr id="23555" name="Rectangle 3"/>
          <p:cNvSpPr>
            <a:spLocks noGrp="1" noChangeArrowheads="1"/>
          </p:cNvSpPr>
          <p:nvPr>
            <p:ph idx="1"/>
          </p:nvPr>
        </p:nvSpPr>
        <p:spPr>
          <a:xfrm>
            <a:off x="457200" y="2514600"/>
            <a:ext cx="8229600" cy="3886200"/>
          </a:xfrm>
        </p:spPr>
        <p:txBody>
          <a:bodyPr>
            <a:normAutofit lnSpcReduction="10000"/>
          </a:bodyPr>
          <a:lstStyle/>
          <a:p>
            <a:r>
              <a:rPr lang="en-US" sz="2400" b="1" dirty="0" smtClean="0"/>
              <a:t>CLEAN GLUCOMETERS </a:t>
            </a:r>
            <a:r>
              <a:rPr lang="en-US" sz="2400" dirty="0" smtClean="0"/>
              <a:t>according to manufacturer’s instructions and between patients</a:t>
            </a:r>
            <a:endParaRPr lang="en-US" sz="2400" b="1" dirty="0" smtClean="0"/>
          </a:p>
          <a:p>
            <a:r>
              <a:rPr lang="en-US" sz="2400" b="1" dirty="0" smtClean="0"/>
              <a:t>SAFE INJECTION PRACTICES </a:t>
            </a:r>
            <a:r>
              <a:rPr lang="en-US" sz="2400" dirty="0" smtClean="0"/>
              <a:t>to be adhered to at all times to prevent cross contamination and transmission of infection to patients/residents and staff</a:t>
            </a:r>
            <a:endParaRPr lang="en-US" sz="2400" b="1" dirty="0" smtClean="0"/>
          </a:p>
          <a:p>
            <a:r>
              <a:rPr lang="en-US" sz="2400" dirty="0" smtClean="0"/>
              <a:t> </a:t>
            </a:r>
            <a:r>
              <a:rPr lang="en-US" sz="2400" b="1" dirty="0" smtClean="0"/>
              <a:t>RESPIRATORY HYGIENE: </a:t>
            </a:r>
            <a:r>
              <a:rPr lang="en-US" sz="2400" dirty="0" smtClean="0"/>
              <a:t>A respiratory hygiene/cough etiquette program is recommended whenever residents or visitors have symptoms of respiratory infection to prevent the transmission of all respiratory tract infections in long-term care facilities</a:t>
            </a:r>
          </a:p>
          <a:p>
            <a:endParaRPr lang="en-US" dirty="0" smtClean="0"/>
          </a:p>
        </p:txBody>
      </p:sp>
      <p:sp>
        <p:nvSpPr>
          <p:cNvPr id="23556" name="Text Box 4"/>
          <p:cNvSpPr txBox="1">
            <a:spLocks noChangeArrowheads="1"/>
          </p:cNvSpPr>
          <p:nvPr/>
        </p:nvSpPr>
        <p:spPr bwMode="auto">
          <a:xfrm>
            <a:off x="685800" y="1905000"/>
            <a:ext cx="8229600" cy="396875"/>
          </a:xfrm>
          <a:prstGeom prst="rect">
            <a:avLst/>
          </a:prstGeom>
          <a:noFill/>
          <a:ln w="9525">
            <a:noFill/>
            <a:miter lim="800000"/>
            <a:headEnd/>
            <a:tailEnd/>
          </a:ln>
        </p:spPr>
        <p:txBody>
          <a:bodyPr>
            <a:spAutoFit/>
          </a:bodyPr>
          <a:lstStyle/>
          <a:p>
            <a:pPr eaLnBrk="1" hangingPunct="1"/>
            <a:endParaRPr lang="en-US" sz="2000">
              <a:latin typeface="Times New Roman" pitchFamily="18" charset="0"/>
            </a:endParaRPr>
          </a:p>
        </p:txBody>
      </p:sp>
      <p:sp>
        <p:nvSpPr>
          <p:cNvPr id="6" name="Slide Number Placeholder 5"/>
          <p:cNvSpPr>
            <a:spLocks noGrp="1"/>
          </p:cNvSpPr>
          <p:nvPr>
            <p:ph type="sldNum" sz="quarter" idx="12"/>
          </p:nvPr>
        </p:nvSpPr>
        <p:spPr/>
        <p:txBody>
          <a:bodyPr/>
          <a:lstStyle/>
          <a:p>
            <a:pPr>
              <a:defRPr/>
            </a:pPr>
            <a:fld id="{5A95C5B0-A8A1-48C2-AF0A-2B157BF33F7E}" type="slidenum">
              <a:rPr lang="en-US" smtClean="0"/>
              <a:pPr>
                <a:defRPr/>
              </a:pPr>
              <a:t>16</a:t>
            </a:fld>
            <a:endParaRPr lang="en-US"/>
          </a:p>
        </p:txBody>
      </p:sp>
    </p:spTree>
  </p:cSld>
  <p:clrMapOvr>
    <a:masterClrMapping/>
  </p:clrMapOvr>
  <p:transition spd="slow">
    <p:wip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457200" y="609600"/>
            <a:ext cx="8153400" cy="1447800"/>
          </a:xfrm>
        </p:spPr>
        <p:txBody>
          <a:bodyPr>
            <a:noAutofit/>
          </a:bodyPr>
          <a:lstStyle/>
          <a:p>
            <a:pPr eaLnBrk="1" hangingPunct="1"/>
            <a:r>
              <a:rPr lang="en-US" sz="4000" b="1" dirty="0" smtClean="0"/>
              <a:t>Residents in LTCF cannot be “isolated” like patients in acute care facilities</a:t>
            </a:r>
          </a:p>
        </p:txBody>
      </p:sp>
      <p:sp>
        <p:nvSpPr>
          <p:cNvPr id="18435" name="Rectangle 3"/>
          <p:cNvSpPr>
            <a:spLocks noGrp="1" noChangeArrowheads="1"/>
          </p:cNvSpPr>
          <p:nvPr>
            <p:ph sz="half" idx="1"/>
          </p:nvPr>
        </p:nvSpPr>
        <p:spPr>
          <a:xfrm>
            <a:off x="685800" y="2057400"/>
            <a:ext cx="3810000" cy="4800600"/>
          </a:xfrm>
        </p:spPr>
        <p:txBody>
          <a:bodyPr/>
          <a:lstStyle/>
          <a:p>
            <a:pPr eaLnBrk="1" hangingPunct="1">
              <a:buFontTx/>
              <a:buNone/>
            </a:pPr>
            <a:r>
              <a:rPr lang="en-US" u="sng" dirty="0" smtClean="0"/>
              <a:t>Acute Care</a:t>
            </a:r>
          </a:p>
          <a:p>
            <a:pPr eaLnBrk="1" hangingPunct="1">
              <a:buNone/>
            </a:pPr>
            <a:r>
              <a:rPr lang="en-US" dirty="0" smtClean="0"/>
              <a:t>Single room</a:t>
            </a:r>
          </a:p>
          <a:p>
            <a:pPr eaLnBrk="1" hangingPunct="1">
              <a:buNone/>
            </a:pPr>
            <a:r>
              <a:rPr lang="en-US" dirty="0" smtClean="0"/>
              <a:t>Contact Precautions</a:t>
            </a:r>
          </a:p>
          <a:p>
            <a:pPr lvl="1" eaLnBrk="1" hangingPunct="1"/>
            <a:r>
              <a:rPr lang="en-US" dirty="0" smtClean="0"/>
              <a:t>Gloves for walking into room</a:t>
            </a:r>
          </a:p>
          <a:p>
            <a:pPr lvl="1" eaLnBrk="1" hangingPunct="1"/>
            <a:r>
              <a:rPr lang="en-US" dirty="0" smtClean="0"/>
              <a:t>Gowns for touching patient or environment</a:t>
            </a:r>
          </a:p>
          <a:p>
            <a:pPr eaLnBrk="1" hangingPunct="1">
              <a:buNone/>
            </a:pPr>
            <a:r>
              <a:rPr lang="en-US" dirty="0" smtClean="0"/>
              <a:t>Restricted to room except for medically necessary activities</a:t>
            </a:r>
          </a:p>
        </p:txBody>
      </p:sp>
      <p:sp>
        <p:nvSpPr>
          <p:cNvPr id="18436" name="Rectangle 4"/>
          <p:cNvSpPr>
            <a:spLocks noGrp="1" noChangeArrowheads="1"/>
          </p:cNvSpPr>
          <p:nvPr>
            <p:ph sz="half" idx="2"/>
          </p:nvPr>
        </p:nvSpPr>
        <p:spPr>
          <a:xfrm>
            <a:off x="4648200" y="2057400"/>
            <a:ext cx="3810000" cy="4495800"/>
          </a:xfrm>
        </p:spPr>
        <p:txBody>
          <a:bodyPr/>
          <a:lstStyle/>
          <a:p>
            <a:pPr eaLnBrk="1" hangingPunct="1">
              <a:buFontTx/>
              <a:buNone/>
            </a:pPr>
            <a:r>
              <a:rPr lang="en-US" u="sng" dirty="0" smtClean="0"/>
              <a:t>Long-term Care</a:t>
            </a:r>
          </a:p>
          <a:p>
            <a:pPr eaLnBrk="1" hangingPunct="1">
              <a:buNone/>
            </a:pPr>
            <a:r>
              <a:rPr lang="en-US" dirty="0" smtClean="0"/>
              <a:t>Few single rooms; difficult to move patients</a:t>
            </a:r>
          </a:p>
          <a:p>
            <a:pPr eaLnBrk="1" hangingPunct="1">
              <a:buNone/>
            </a:pPr>
            <a:r>
              <a:rPr lang="en-US" dirty="0" smtClean="0"/>
              <a:t>Residents are encouraged to interact with one another, eat in common areas and share other activities</a:t>
            </a:r>
          </a:p>
        </p:txBody>
      </p:sp>
      <p:sp>
        <p:nvSpPr>
          <p:cNvPr id="5" name="Slide Number Placeholder 4"/>
          <p:cNvSpPr>
            <a:spLocks noGrp="1"/>
          </p:cNvSpPr>
          <p:nvPr>
            <p:ph type="sldNum" sz="quarter" idx="12"/>
          </p:nvPr>
        </p:nvSpPr>
        <p:spPr/>
        <p:txBody>
          <a:bodyPr/>
          <a:lstStyle/>
          <a:p>
            <a:pPr>
              <a:defRPr/>
            </a:pPr>
            <a:fld id="{D5EF0951-4682-4ACF-9CC6-8A3E4332E8E3}" type="slidenum">
              <a:rPr lang="en-US" smtClean="0"/>
              <a:pPr>
                <a:defRPr/>
              </a:pPr>
              <a:t>17</a:t>
            </a:fld>
            <a:endParaRPr lang="en-US"/>
          </a:p>
        </p:txBody>
      </p:sp>
    </p:spTree>
  </p:cSld>
  <p:clrMapOvr>
    <a:masterClrMapping/>
  </p:clrMapOvr>
  <p:transition spd="slow">
    <p:wip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457200" y="533400"/>
            <a:ext cx="8229600" cy="1295400"/>
          </a:xfrm>
        </p:spPr>
        <p:txBody>
          <a:bodyPr>
            <a:normAutofit fontScale="90000"/>
          </a:bodyPr>
          <a:lstStyle/>
          <a:p>
            <a:pPr algn="ctr" eaLnBrk="1" hangingPunct="1"/>
            <a:r>
              <a:rPr lang="en-US" sz="4400" b="1" dirty="0" smtClean="0"/>
              <a:t/>
            </a:r>
            <a:br>
              <a:rPr lang="en-US" sz="4400" b="1" dirty="0" smtClean="0"/>
            </a:br>
            <a:r>
              <a:rPr lang="en-US" sz="4800" b="1" dirty="0" smtClean="0"/>
              <a:t>Contact Precautions/Isolation</a:t>
            </a:r>
          </a:p>
        </p:txBody>
      </p:sp>
      <p:sp>
        <p:nvSpPr>
          <p:cNvPr id="23556" name="Text Box 4"/>
          <p:cNvSpPr txBox="1">
            <a:spLocks noChangeArrowheads="1"/>
          </p:cNvSpPr>
          <p:nvPr/>
        </p:nvSpPr>
        <p:spPr bwMode="auto">
          <a:xfrm>
            <a:off x="685800" y="1905000"/>
            <a:ext cx="8229600" cy="396875"/>
          </a:xfrm>
          <a:prstGeom prst="rect">
            <a:avLst/>
          </a:prstGeom>
          <a:noFill/>
          <a:ln w="9525">
            <a:noFill/>
            <a:miter lim="800000"/>
            <a:headEnd/>
            <a:tailEnd/>
          </a:ln>
        </p:spPr>
        <p:txBody>
          <a:bodyPr>
            <a:spAutoFit/>
          </a:bodyPr>
          <a:lstStyle/>
          <a:p>
            <a:pPr eaLnBrk="1" hangingPunct="1"/>
            <a:endParaRPr lang="en-US" sz="2000">
              <a:latin typeface="Times New Roman" pitchFamily="18" charset="0"/>
            </a:endParaRPr>
          </a:p>
        </p:txBody>
      </p:sp>
      <p:sp>
        <p:nvSpPr>
          <p:cNvPr id="6" name="Slide Number Placeholder 5"/>
          <p:cNvSpPr>
            <a:spLocks noGrp="1"/>
          </p:cNvSpPr>
          <p:nvPr>
            <p:ph type="sldNum" sz="quarter" idx="12"/>
          </p:nvPr>
        </p:nvSpPr>
        <p:spPr/>
        <p:txBody>
          <a:bodyPr/>
          <a:lstStyle/>
          <a:p>
            <a:pPr>
              <a:defRPr/>
            </a:pPr>
            <a:fld id="{5A95C5B0-A8A1-48C2-AF0A-2B157BF33F7E}" type="slidenum">
              <a:rPr lang="en-US" smtClean="0"/>
              <a:pPr>
                <a:defRPr/>
              </a:pPr>
              <a:t>18</a:t>
            </a:fld>
            <a:endParaRPr lang="en-US"/>
          </a:p>
        </p:txBody>
      </p:sp>
      <p:pic>
        <p:nvPicPr>
          <p:cNvPr id="5122" name="Picture 2"/>
          <p:cNvPicPr>
            <a:picLocks noGrp="1" noChangeAspect="1" noChangeArrowheads="1"/>
          </p:cNvPicPr>
          <p:nvPr>
            <p:ph idx="1"/>
          </p:nvPr>
        </p:nvPicPr>
        <p:blipFill>
          <a:blip r:embed="rId2" cstate="print"/>
          <a:srcRect/>
          <a:stretch>
            <a:fillRect/>
          </a:stretch>
        </p:blipFill>
        <p:spPr bwMode="auto">
          <a:xfrm>
            <a:off x="1714500" y="2057399"/>
            <a:ext cx="5715000" cy="4218781"/>
          </a:xfrm>
          <a:prstGeom prst="rect">
            <a:avLst/>
          </a:prstGeom>
          <a:noFill/>
          <a:ln w="9525">
            <a:noFill/>
            <a:miter lim="800000"/>
            <a:headEnd/>
            <a:tailEnd/>
          </a:ln>
          <a:effectLst/>
        </p:spPr>
      </p:pic>
    </p:spTree>
  </p:cSld>
  <p:clrMapOvr>
    <a:masterClrMapping/>
  </p:clrMapOvr>
  <p:transition spd="slow">
    <p:wip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normAutofit/>
          </a:bodyPr>
          <a:lstStyle/>
          <a:p>
            <a:pPr algn="ctr" eaLnBrk="1" hangingPunct="1"/>
            <a:r>
              <a:rPr lang="en-US" sz="4400" b="1" dirty="0" smtClean="0"/>
              <a:t>When to use Contact Precautions</a:t>
            </a:r>
          </a:p>
        </p:txBody>
      </p:sp>
      <p:sp>
        <p:nvSpPr>
          <p:cNvPr id="22531" name="Rectangle 3"/>
          <p:cNvSpPr>
            <a:spLocks noGrp="1" noChangeArrowheads="1"/>
          </p:cNvSpPr>
          <p:nvPr>
            <p:ph idx="1"/>
          </p:nvPr>
        </p:nvSpPr>
        <p:spPr>
          <a:xfrm>
            <a:off x="457200" y="2438400"/>
            <a:ext cx="8229600" cy="3886200"/>
          </a:xfrm>
        </p:spPr>
        <p:txBody>
          <a:bodyPr>
            <a:normAutofit fontScale="92500" lnSpcReduction="10000"/>
          </a:bodyPr>
          <a:lstStyle/>
          <a:p>
            <a:r>
              <a:rPr lang="en-US" dirty="0" smtClean="0"/>
              <a:t>In LTCFs, consider the individual patient/resident’s clinical situation and prevalence or incidence of MDRO in the facility when deciding </a:t>
            </a:r>
            <a:r>
              <a:rPr lang="en-US" u="sng" dirty="0" smtClean="0"/>
              <a:t>whether to implement or modify</a:t>
            </a:r>
            <a:r>
              <a:rPr lang="en-US" dirty="0" smtClean="0"/>
              <a:t> Contact Precautions in addition to Standard Precautions for a patient infected or colonized with a target MDRO</a:t>
            </a:r>
          </a:p>
          <a:p>
            <a:r>
              <a:rPr lang="en-US" dirty="0" smtClean="0"/>
              <a:t>If secretions and drainage/stool is not contained, is uncontrolled and transmission of organisms is likely, consider stepping up to full or modified contact precautions in conjunction with Standard Precautions</a:t>
            </a:r>
          </a:p>
          <a:p>
            <a:r>
              <a:rPr lang="en-US" dirty="0" smtClean="0"/>
              <a:t>While considering the use of contact precautions, also consider the resident’s rights for seclusion and isolation </a:t>
            </a:r>
          </a:p>
          <a:p>
            <a:pPr eaLnBrk="1" hangingPunct="1">
              <a:buNone/>
            </a:pPr>
            <a:endParaRPr lang="en-US" dirty="0" smtClean="0"/>
          </a:p>
          <a:p>
            <a:pPr eaLnBrk="1" hangingPunct="1">
              <a:buNone/>
            </a:pPr>
            <a:endParaRPr lang="en-US" dirty="0" smtClean="0"/>
          </a:p>
        </p:txBody>
      </p:sp>
      <p:sp>
        <p:nvSpPr>
          <p:cNvPr id="22532" name="Text Box 4"/>
          <p:cNvSpPr txBox="1">
            <a:spLocks noChangeArrowheads="1"/>
          </p:cNvSpPr>
          <p:nvPr/>
        </p:nvSpPr>
        <p:spPr bwMode="auto">
          <a:xfrm>
            <a:off x="685800" y="1905000"/>
            <a:ext cx="8229600" cy="396875"/>
          </a:xfrm>
          <a:prstGeom prst="rect">
            <a:avLst/>
          </a:prstGeom>
          <a:noFill/>
          <a:ln w="9525">
            <a:noFill/>
            <a:miter lim="800000"/>
            <a:headEnd/>
            <a:tailEnd/>
          </a:ln>
        </p:spPr>
        <p:txBody>
          <a:bodyPr>
            <a:spAutoFit/>
          </a:bodyPr>
          <a:lstStyle/>
          <a:p>
            <a:pPr eaLnBrk="1" hangingPunct="1"/>
            <a:endParaRPr lang="en-US" sz="2000">
              <a:latin typeface="Times New Roman" pitchFamily="18" charset="0"/>
            </a:endParaRPr>
          </a:p>
        </p:txBody>
      </p:sp>
      <p:sp>
        <p:nvSpPr>
          <p:cNvPr id="6" name="Slide Number Placeholder 5"/>
          <p:cNvSpPr>
            <a:spLocks noGrp="1"/>
          </p:cNvSpPr>
          <p:nvPr>
            <p:ph type="sldNum" sz="quarter" idx="12"/>
          </p:nvPr>
        </p:nvSpPr>
        <p:spPr/>
        <p:txBody>
          <a:bodyPr/>
          <a:lstStyle/>
          <a:p>
            <a:pPr>
              <a:defRPr/>
            </a:pPr>
            <a:fld id="{5A95C5B0-A8A1-48C2-AF0A-2B157BF33F7E}" type="slidenum">
              <a:rPr lang="en-US" smtClean="0"/>
              <a:pPr>
                <a:defRPr/>
              </a:pPr>
              <a:t>19</a:t>
            </a:fld>
            <a:endParaRPr lang="en-US"/>
          </a:p>
        </p:txBody>
      </p:sp>
    </p:spTree>
  </p:cSld>
  <p:clrMapOvr>
    <a:masterClrMapping/>
  </p:clrMapOvr>
  <p:transition spd="slow">
    <p:wip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457200" y="685800"/>
            <a:ext cx="8229600" cy="1600200"/>
          </a:xfrm>
        </p:spPr>
        <p:txBody>
          <a:bodyPr>
            <a:normAutofit/>
          </a:bodyPr>
          <a:lstStyle/>
          <a:p>
            <a:pPr algn="ctr" eaLnBrk="1" hangingPunct="1"/>
            <a:r>
              <a:rPr lang="en-US" sz="4400" b="1" dirty="0" smtClean="0"/>
              <a:t>Components of Contact Precautions/Isolation</a:t>
            </a:r>
          </a:p>
        </p:txBody>
      </p:sp>
      <p:sp>
        <p:nvSpPr>
          <p:cNvPr id="23555" name="Rectangle 3"/>
          <p:cNvSpPr>
            <a:spLocks noGrp="1" noChangeArrowheads="1"/>
          </p:cNvSpPr>
          <p:nvPr>
            <p:ph idx="1"/>
          </p:nvPr>
        </p:nvSpPr>
        <p:spPr>
          <a:xfrm>
            <a:off x="457200" y="2514600"/>
            <a:ext cx="8229600" cy="3886200"/>
          </a:xfrm>
        </p:spPr>
        <p:txBody>
          <a:bodyPr>
            <a:normAutofit fontScale="85000" lnSpcReduction="20000"/>
          </a:bodyPr>
          <a:lstStyle/>
          <a:p>
            <a:r>
              <a:rPr lang="en-US" b="1" dirty="0" smtClean="0"/>
              <a:t>USE OF A PRIVATE ROOM</a:t>
            </a:r>
            <a:r>
              <a:rPr lang="en-US" dirty="0" smtClean="0"/>
              <a:t> for patients/residents who have uncontrolled drainage/secretions/excretions or body fluids that may put other persons at risk for acquisition of an MDRO</a:t>
            </a:r>
            <a:endParaRPr lang="en-US" b="1" dirty="0" smtClean="0"/>
          </a:p>
          <a:p>
            <a:r>
              <a:rPr lang="en-US" b="1" dirty="0" smtClean="0"/>
              <a:t>LIMITING MOVEMENT AND TRANSPORT</a:t>
            </a:r>
            <a:r>
              <a:rPr lang="en-US" dirty="0" smtClean="0"/>
              <a:t> of the patient</a:t>
            </a:r>
            <a:endParaRPr lang="en-US" b="1" dirty="0" smtClean="0"/>
          </a:p>
          <a:p>
            <a:r>
              <a:rPr lang="en-US" b="1" dirty="0" smtClean="0"/>
              <a:t>DEDICATING </a:t>
            </a:r>
            <a:r>
              <a:rPr lang="en-US" dirty="0" smtClean="0"/>
              <a:t>the use of noncritical patient care equipment and items (such as stethoscopes, blood pressure cuffs, electronic thermometers to a single patient/resident or cohort of patients/residents infected or colonized with like-MDROs such as MRSA </a:t>
            </a:r>
          </a:p>
          <a:p>
            <a:r>
              <a:rPr lang="en-US" b="1" dirty="0" smtClean="0"/>
              <a:t>ADEQUATELY</a:t>
            </a:r>
            <a:r>
              <a:rPr lang="en-US" dirty="0" smtClean="0"/>
              <a:t> cleaning and disinfecting items if use of common equipment or items is unavoidable, before use for another patient/resident using a facility approved cleanser/disinfectant</a:t>
            </a:r>
          </a:p>
          <a:p>
            <a:endParaRPr lang="en-US" dirty="0" smtClean="0"/>
          </a:p>
        </p:txBody>
      </p:sp>
      <p:sp>
        <p:nvSpPr>
          <p:cNvPr id="23556" name="Text Box 4"/>
          <p:cNvSpPr txBox="1">
            <a:spLocks noChangeArrowheads="1"/>
          </p:cNvSpPr>
          <p:nvPr/>
        </p:nvSpPr>
        <p:spPr bwMode="auto">
          <a:xfrm>
            <a:off x="685800" y="1905000"/>
            <a:ext cx="8229600" cy="396875"/>
          </a:xfrm>
          <a:prstGeom prst="rect">
            <a:avLst/>
          </a:prstGeom>
          <a:noFill/>
          <a:ln w="9525">
            <a:noFill/>
            <a:miter lim="800000"/>
            <a:headEnd/>
            <a:tailEnd/>
          </a:ln>
        </p:spPr>
        <p:txBody>
          <a:bodyPr>
            <a:spAutoFit/>
          </a:bodyPr>
          <a:lstStyle/>
          <a:p>
            <a:pPr eaLnBrk="1" hangingPunct="1"/>
            <a:endParaRPr lang="en-US" sz="2000">
              <a:latin typeface="Times New Roman" pitchFamily="18" charset="0"/>
            </a:endParaRPr>
          </a:p>
        </p:txBody>
      </p:sp>
      <p:sp>
        <p:nvSpPr>
          <p:cNvPr id="6" name="Slide Number Placeholder 5"/>
          <p:cNvSpPr>
            <a:spLocks noGrp="1"/>
          </p:cNvSpPr>
          <p:nvPr>
            <p:ph type="sldNum" sz="quarter" idx="12"/>
          </p:nvPr>
        </p:nvSpPr>
        <p:spPr/>
        <p:txBody>
          <a:bodyPr/>
          <a:lstStyle/>
          <a:p>
            <a:pPr>
              <a:defRPr/>
            </a:pPr>
            <a:fld id="{5A95C5B0-A8A1-48C2-AF0A-2B157BF33F7E}" type="slidenum">
              <a:rPr lang="en-US" smtClean="0"/>
              <a:pPr>
                <a:defRPr/>
              </a:pPr>
              <a:t>20</a:t>
            </a:fld>
            <a:endParaRPr lang="en-US"/>
          </a:p>
        </p:txBody>
      </p:sp>
    </p:spTree>
  </p:cSld>
  <p:clrMapOvr>
    <a:masterClrMapping/>
  </p:clrMapOvr>
  <p:transition spd="slow">
    <p:wip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609600" y="381000"/>
            <a:ext cx="8305800" cy="2286000"/>
          </a:xfrm>
        </p:spPr>
        <p:txBody>
          <a:bodyPr>
            <a:normAutofit fontScale="90000"/>
          </a:bodyPr>
          <a:lstStyle/>
          <a:p>
            <a:pPr algn="ctr" eaLnBrk="1" hangingPunct="1"/>
            <a:r>
              <a:rPr lang="en-US" b="1" dirty="0" smtClean="0"/>
              <a:t/>
            </a:r>
            <a:br>
              <a:rPr lang="en-US" b="1" dirty="0" smtClean="0"/>
            </a:br>
            <a:r>
              <a:rPr lang="en-US" b="1" dirty="0" smtClean="0"/>
              <a:t/>
            </a:r>
            <a:br>
              <a:rPr lang="en-US" b="1" dirty="0" smtClean="0"/>
            </a:br>
            <a:r>
              <a:rPr lang="en-US" b="1" dirty="0" smtClean="0"/>
              <a:t/>
            </a:r>
            <a:br>
              <a:rPr lang="en-US" b="1" dirty="0" smtClean="0"/>
            </a:br>
            <a:r>
              <a:rPr lang="en-US" sz="4400" b="1" dirty="0" smtClean="0"/>
              <a:t>Patient or Resident placement </a:t>
            </a:r>
            <a:br>
              <a:rPr lang="en-US" sz="4400" b="1" dirty="0" smtClean="0"/>
            </a:br>
            <a:r>
              <a:rPr lang="en-US" sz="4400" b="1" dirty="0" smtClean="0"/>
              <a:t> Single Rooms </a:t>
            </a:r>
            <a:r>
              <a:rPr lang="en-US" b="1" dirty="0" smtClean="0"/>
              <a:t/>
            </a:r>
            <a:br>
              <a:rPr lang="en-US" b="1" dirty="0" smtClean="0"/>
            </a:br>
            <a:endParaRPr lang="en-US" b="1" dirty="0" smtClean="0"/>
          </a:p>
        </p:txBody>
      </p:sp>
      <p:sp>
        <p:nvSpPr>
          <p:cNvPr id="19459" name="Rectangle 3"/>
          <p:cNvSpPr>
            <a:spLocks noGrp="1" noChangeArrowheads="1"/>
          </p:cNvSpPr>
          <p:nvPr>
            <p:ph idx="1"/>
          </p:nvPr>
        </p:nvSpPr>
        <p:spPr>
          <a:xfrm>
            <a:off x="457200" y="2362200"/>
            <a:ext cx="8229600" cy="3962400"/>
          </a:xfrm>
        </p:spPr>
        <p:txBody>
          <a:bodyPr/>
          <a:lstStyle/>
          <a:p>
            <a:pPr eaLnBrk="1" hangingPunct="1">
              <a:buNone/>
            </a:pPr>
            <a:r>
              <a:rPr lang="en-US" dirty="0" smtClean="0"/>
              <a:t>	When single-patient rooms are available, assign priority for these rooms to persons with known or suspected MDRO colonization or infection. Give highest priority to those persons who have conditions that may facilitate transmission, e.g., uncontained secretions or excretions</a:t>
            </a:r>
            <a:endParaRPr lang="en-US" i="1" dirty="0" smtClean="0"/>
          </a:p>
        </p:txBody>
      </p:sp>
      <p:sp>
        <p:nvSpPr>
          <p:cNvPr id="5" name="Slide Number Placeholder 4"/>
          <p:cNvSpPr>
            <a:spLocks noGrp="1"/>
          </p:cNvSpPr>
          <p:nvPr>
            <p:ph type="sldNum" sz="quarter" idx="12"/>
          </p:nvPr>
        </p:nvSpPr>
        <p:spPr/>
        <p:txBody>
          <a:bodyPr/>
          <a:lstStyle/>
          <a:p>
            <a:pPr>
              <a:defRPr/>
            </a:pPr>
            <a:fld id="{5A95C5B0-A8A1-48C2-AF0A-2B157BF33F7E}" type="slidenum">
              <a:rPr lang="en-US" smtClean="0"/>
              <a:pPr>
                <a:defRPr/>
              </a:pPr>
              <a:t>21</a:t>
            </a:fld>
            <a:endParaRPr lang="en-US" dirty="0"/>
          </a:p>
        </p:txBody>
      </p:sp>
    </p:spTree>
  </p:cSld>
  <p:clrMapOvr>
    <a:masterClrMapping/>
  </p:clrMapOvr>
  <p:transition spd="slow">
    <p:wip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457200" y="704088"/>
            <a:ext cx="8229600" cy="1734312"/>
          </a:xfrm>
        </p:spPr>
        <p:txBody>
          <a:bodyPr>
            <a:normAutofit/>
          </a:bodyPr>
          <a:lstStyle/>
          <a:p>
            <a:pPr algn="ctr"/>
            <a:r>
              <a:rPr lang="en-US" sz="4400" b="1" dirty="0" smtClean="0"/>
              <a:t>Patient or Resident placement </a:t>
            </a:r>
            <a:br>
              <a:rPr lang="en-US" sz="4400" b="1" dirty="0" smtClean="0"/>
            </a:br>
            <a:r>
              <a:rPr lang="en-US" sz="4400" b="1" dirty="0" err="1" smtClean="0"/>
              <a:t>Cohorting</a:t>
            </a:r>
            <a:r>
              <a:rPr lang="en-US" sz="4400" b="1" dirty="0" smtClean="0"/>
              <a:t> “like” MDROs</a:t>
            </a:r>
          </a:p>
        </p:txBody>
      </p:sp>
      <p:sp>
        <p:nvSpPr>
          <p:cNvPr id="20483" name="Rectangle 3"/>
          <p:cNvSpPr>
            <a:spLocks noGrp="1" noChangeArrowheads="1"/>
          </p:cNvSpPr>
          <p:nvPr>
            <p:ph idx="1"/>
          </p:nvPr>
        </p:nvSpPr>
        <p:spPr>
          <a:xfrm>
            <a:off x="457200" y="2895600"/>
            <a:ext cx="8229600" cy="3429000"/>
          </a:xfrm>
        </p:spPr>
        <p:txBody>
          <a:bodyPr/>
          <a:lstStyle/>
          <a:p>
            <a:pPr eaLnBrk="1" hangingPunct="1"/>
            <a:r>
              <a:rPr lang="en-US" dirty="0" smtClean="0"/>
              <a:t>When single-patient rooms are not available, </a:t>
            </a:r>
            <a:r>
              <a:rPr lang="en-US" u="sng" dirty="0" smtClean="0"/>
              <a:t>cohort patients/residents with the same MDRO</a:t>
            </a:r>
            <a:r>
              <a:rPr lang="en-US" dirty="0" smtClean="0"/>
              <a:t> in the same room or patient-care area </a:t>
            </a:r>
            <a:endParaRPr lang="en-US" i="1" dirty="0" smtClean="0"/>
          </a:p>
          <a:p>
            <a:pPr eaLnBrk="1" hangingPunct="1"/>
            <a:endParaRPr lang="en-US" i="1" dirty="0" smtClean="0"/>
          </a:p>
          <a:p>
            <a:pPr eaLnBrk="1" hangingPunct="1"/>
            <a:r>
              <a:rPr lang="en-US" i="1" dirty="0" smtClean="0"/>
              <a:t>What do you do with patients with multiple MDROs?</a:t>
            </a:r>
          </a:p>
        </p:txBody>
      </p:sp>
      <p:sp>
        <p:nvSpPr>
          <p:cNvPr id="5" name="Slide Number Placeholder 4"/>
          <p:cNvSpPr>
            <a:spLocks noGrp="1"/>
          </p:cNvSpPr>
          <p:nvPr>
            <p:ph type="sldNum" sz="quarter" idx="12"/>
          </p:nvPr>
        </p:nvSpPr>
        <p:spPr/>
        <p:txBody>
          <a:bodyPr/>
          <a:lstStyle/>
          <a:p>
            <a:pPr>
              <a:defRPr/>
            </a:pPr>
            <a:fld id="{5A95C5B0-A8A1-48C2-AF0A-2B157BF33F7E}" type="slidenum">
              <a:rPr lang="en-US" smtClean="0"/>
              <a:pPr>
                <a:defRPr/>
              </a:pPr>
              <a:t>22</a:t>
            </a:fld>
            <a:endParaRPr lang="en-US"/>
          </a:p>
        </p:txBody>
      </p:sp>
    </p:spTree>
  </p:cSld>
  <p:clrMapOvr>
    <a:masterClrMapping/>
  </p:clrMapOvr>
  <p:transition spd="slow">
    <p:wip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457200" y="704088"/>
            <a:ext cx="8229600" cy="1581912"/>
          </a:xfrm>
        </p:spPr>
        <p:txBody>
          <a:bodyPr>
            <a:normAutofit/>
          </a:bodyPr>
          <a:lstStyle/>
          <a:p>
            <a:pPr algn="ctr"/>
            <a:r>
              <a:rPr lang="en-US" sz="4400" b="1" dirty="0" smtClean="0"/>
              <a:t>Patient or Resident placement </a:t>
            </a:r>
            <a:br>
              <a:rPr lang="en-US" sz="4400" b="1" dirty="0" smtClean="0"/>
            </a:br>
            <a:r>
              <a:rPr lang="en-US" sz="4400" b="1" dirty="0" err="1" smtClean="0"/>
              <a:t>Cohorting</a:t>
            </a:r>
            <a:r>
              <a:rPr lang="en-US" sz="4400" b="1" dirty="0" smtClean="0"/>
              <a:t> “different” MDROs</a:t>
            </a:r>
          </a:p>
        </p:txBody>
      </p:sp>
      <p:sp>
        <p:nvSpPr>
          <p:cNvPr id="21507" name="Rectangle 3"/>
          <p:cNvSpPr>
            <a:spLocks noGrp="1" noChangeArrowheads="1"/>
          </p:cNvSpPr>
          <p:nvPr>
            <p:ph idx="1"/>
          </p:nvPr>
        </p:nvSpPr>
        <p:spPr>
          <a:xfrm>
            <a:off x="457200" y="2667000"/>
            <a:ext cx="8229600" cy="3657600"/>
          </a:xfrm>
        </p:spPr>
        <p:txBody>
          <a:bodyPr>
            <a:normAutofit lnSpcReduction="10000"/>
          </a:bodyPr>
          <a:lstStyle/>
          <a:p>
            <a:pPr eaLnBrk="1" hangingPunct="1">
              <a:buNone/>
            </a:pPr>
            <a:r>
              <a:rPr lang="en-US" sz="2800" dirty="0" smtClean="0"/>
              <a:t>	When </a:t>
            </a:r>
            <a:r>
              <a:rPr lang="en-US" sz="2800" dirty="0" err="1" smtClean="0"/>
              <a:t>cohorting</a:t>
            </a:r>
            <a:r>
              <a:rPr lang="en-US" sz="2800" dirty="0" smtClean="0"/>
              <a:t> patients with the same MDRO is not possible, </a:t>
            </a:r>
            <a:r>
              <a:rPr lang="en-US" sz="2800" u="sng" dirty="0" smtClean="0"/>
              <a:t>place MDRO patients in rooms with patients who are at low risk for acquisition of MDROs and associated adverse outcomes from infection</a:t>
            </a:r>
            <a:r>
              <a:rPr lang="en-US" sz="2800" dirty="0" smtClean="0"/>
              <a:t> and are likely to have short lengths of stay</a:t>
            </a:r>
            <a:endParaRPr lang="en-US" sz="2800" i="1" dirty="0" smtClean="0"/>
          </a:p>
          <a:p>
            <a:pPr eaLnBrk="1" hangingPunct="1">
              <a:buNone/>
            </a:pPr>
            <a:endParaRPr lang="en-US" sz="2800" i="1" dirty="0" smtClean="0"/>
          </a:p>
          <a:p>
            <a:pPr eaLnBrk="1" hangingPunct="1">
              <a:buNone/>
            </a:pPr>
            <a:r>
              <a:rPr lang="en-US" sz="2800" i="1" dirty="0" smtClean="0"/>
              <a:t>	Is this safe?</a:t>
            </a:r>
            <a:endParaRPr lang="en-US" sz="2800" dirty="0" smtClean="0"/>
          </a:p>
        </p:txBody>
      </p:sp>
      <p:sp>
        <p:nvSpPr>
          <p:cNvPr id="5" name="Slide Number Placeholder 4"/>
          <p:cNvSpPr>
            <a:spLocks noGrp="1"/>
          </p:cNvSpPr>
          <p:nvPr>
            <p:ph type="sldNum" sz="quarter" idx="12"/>
          </p:nvPr>
        </p:nvSpPr>
        <p:spPr/>
        <p:txBody>
          <a:bodyPr/>
          <a:lstStyle/>
          <a:p>
            <a:pPr>
              <a:defRPr/>
            </a:pPr>
            <a:fld id="{5A95C5B0-A8A1-48C2-AF0A-2B157BF33F7E}" type="slidenum">
              <a:rPr lang="en-US" smtClean="0"/>
              <a:pPr>
                <a:defRPr/>
              </a:pPr>
              <a:t>23</a:t>
            </a:fld>
            <a:endParaRPr lang="en-US"/>
          </a:p>
        </p:txBody>
      </p:sp>
    </p:spTree>
  </p:cSld>
  <p:clrMapOvr>
    <a:masterClrMapping/>
  </p:clrMapOvr>
  <p:transition spd="slow">
    <p:wip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457200" y="685800"/>
            <a:ext cx="8229600" cy="1600200"/>
          </a:xfrm>
        </p:spPr>
        <p:txBody>
          <a:bodyPr>
            <a:normAutofit/>
          </a:bodyPr>
          <a:lstStyle/>
          <a:p>
            <a:pPr algn="ctr" eaLnBrk="1" hangingPunct="1"/>
            <a:r>
              <a:rPr lang="en-US" sz="4400" b="1" dirty="0" smtClean="0"/>
              <a:t>A tiered approach to Contact Precautions  - Basic</a:t>
            </a:r>
          </a:p>
        </p:txBody>
      </p:sp>
      <p:sp>
        <p:nvSpPr>
          <p:cNvPr id="23555" name="Rectangle 3"/>
          <p:cNvSpPr>
            <a:spLocks noGrp="1" noChangeArrowheads="1"/>
          </p:cNvSpPr>
          <p:nvPr>
            <p:ph idx="1"/>
          </p:nvPr>
        </p:nvSpPr>
        <p:spPr>
          <a:xfrm>
            <a:off x="457200" y="2514600"/>
            <a:ext cx="8229600" cy="3886200"/>
          </a:xfrm>
        </p:spPr>
        <p:txBody>
          <a:bodyPr>
            <a:normAutofit lnSpcReduction="10000"/>
          </a:bodyPr>
          <a:lstStyle/>
          <a:p>
            <a:pPr>
              <a:lnSpc>
                <a:spcPct val="90000"/>
              </a:lnSpc>
            </a:pPr>
            <a:r>
              <a:rPr lang="en-US" dirty="0" smtClean="0"/>
              <a:t>Contact Precautions - gloves and gowns to enter room or cubicle </a:t>
            </a:r>
          </a:p>
          <a:p>
            <a:pPr>
              <a:lnSpc>
                <a:spcPct val="90000"/>
              </a:lnSpc>
            </a:pPr>
            <a:r>
              <a:rPr lang="en-US" dirty="0" smtClean="0"/>
              <a:t>Do not re-use gowns</a:t>
            </a:r>
          </a:p>
          <a:p>
            <a:pPr>
              <a:lnSpc>
                <a:spcPct val="90000"/>
              </a:lnSpc>
            </a:pPr>
            <a:r>
              <a:rPr lang="en-US" dirty="0" smtClean="0"/>
              <a:t>Supplies outside the room</a:t>
            </a:r>
          </a:p>
          <a:p>
            <a:pPr>
              <a:lnSpc>
                <a:spcPct val="90000"/>
              </a:lnSpc>
              <a:buNone/>
            </a:pPr>
            <a:endParaRPr lang="en-US" dirty="0" smtClean="0"/>
          </a:p>
          <a:p>
            <a:r>
              <a:rPr lang="en-US" dirty="0" smtClean="0"/>
              <a:t>In semi-private room, keep </a:t>
            </a:r>
          </a:p>
          <a:p>
            <a:pPr>
              <a:buNone/>
            </a:pPr>
            <a:r>
              <a:rPr lang="en-US" dirty="0" smtClean="0"/>
              <a:t>cubicle curtain drawn to limit</a:t>
            </a:r>
          </a:p>
          <a:p>
            <a:pPr>
              <a:buNone/>
            </a:pPr>
            <a:r>
              <a:rPr lang="en-US" dirty="0" smtClean="0"/>
              <a:t> movement between cubicles </a:t>
            </a:r>
          </a:p>
          <a:p>
            <a:pPr>
              <a:buNone/>
            </a:pPr>
            <a:r>
              <a:rPr lang="en-US" dirty="0" smtClean="0"/>
              <a:t>and as a reminder of precautions </a:t>
            </a:r>
          </a:p>
          <a:p>
            <a:pPr>
              <a:buNone/>
            </a:pPr>
            <a:endParaRPr lang="en-US" dirty="0" smtClean="0"/>
          </a:p>
        </p:txBody>
      </p:sp>
      <p:sp>
        <p:nvSpPr>
          <p:cNvPr id="23556" name="Text Box 4"/>
          <p:cNvSpPr txBox="1">
            <a:spLocks noChangeArrowheads="1"/>
          </p:cNvSpPr>
          <p:nvPr/>
        </p:nvSpPr>
        <p:spPr bwMode="auto">
          <a:xfrm>
            <a:off x="685800" y="1905000"/>
            <a:ext cx="8229600" cy="396875"/>
          </a:xfrm>
          <a:prstGeom prst="rect">
            <a:avLst/>
          </a:prstGeom>
          <a:noFill/>
          <a:ln w="9525">
            <a:noFill/>
            <a:miter lim="800000"/>
            <a:headEnd/>
            <a:tailEnd/>
          </a:ln>
        </p:spPr>
        <p:txBody>
          <a:bodyPr>
            <a:spAutoFit/>
          </a:bodyPr>
          <a:lstStyle/>
          <a:p>
            <a:pPr eaLnBrk="1" hangingPunct="1"/>
            <a:endParaRPr lang="en-US" sz="2000">
              <a:latin typeface="Times New Roman" pitchFamily="18" charset="0"/>
            </a:endParaRPr>
          </a:p>
        </p:txBody>
      </p:sp>
      <p:sp>
        <p:nvSpPr>
          <p:cNvPr id="6" name="Slide Number Placeholder 5"/>
          <p:cNvSpPr>
            <a:spLocks noGrp="1"/>
          </p:cNvSpPr>
          <p:nvPr>
            <p:ph type="sldNum" sz="quarter" idx="12"/>
          </p:nvPr>
        </p:nvSpPr>
        <p:spPr/>
        <p:txBody>
          <a:bodyPr/>
          <a:lstStyle/>
          <a:p>
            <a:pPr>
              <a:defRPr/>
            </a:pPr>
            <a:fld id="{5A95C5B0-A8A1-48C2-AF0A-2B157BF33F7E}" type="slidenum">
              <a:rPr lang="en-US" smtClean="0"/>
              <a:pPr>
                <a:defRPr/>
              </a:pPr>
              <a:t>24</a:t>
            </a:fld>
            <a:endParaRPr lang="en-US"/>
          </a:p>
        </p:txBody>
      </p:sp>
      <p:pic>
        <p:nvPicPr>
          <p:cNvPr id="7" name="Picture 2"/>
          <p:cNvPicPr>
            <a:picLocks noChangeAspect="1" noChangeArrowheads="1"/>
          </p:cNvPicPr>
          <p:nvPr/>
        </p:nvPicPr>
        <p:blipFill>
          <a:blip r:embed="rId2" cstate="print"/>
          <a:srcRect/>
          <a:stretch>
            <a:fillRect/>
          </a:stretch>
        </p:blipFill>
        <p:spPr>
          <a:xfrm>
            <a:off x="5791200" y="4191000"/>
            <a:ext cx="3048000" cy="2133600"/>
          </a:xfrm>
          <a:prstGeom prst="rect">
            <a:avLst/>
          </a:prstGeom>
          <a:noFill/>
        </p:spPr>
      </p:pic>
    </p:spTree>
  </p:cSld>
  <p:clrMapOvr>
    <a:masterClrMapping/>
  </p:clrMapOvr>
  <p:transition spd="slow">
    <p:wip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457200" y="685800"/>
            <a:ext cx="8229600" cy="1600200"/>
          </a:xfrm>
        </p:spPr>
        <p:txBody>
          <a:bodyPr>
            <a:normAutofit/>
          </a:bodyPr>
          <a:lstStyle/>
          <a:p>
            <a:pPr algn="ctr" eaLnBrk="1" hangingPunct="1"/>
            <a:r>
              <a:rPr lang="en-US" sz="4400" b="1" dirty="0" smtClean="0"/>
              <a:t>A tiered approach to Contact Precautions  - Basic</a:t>
            </a:r>
          </a:p>
        </p:txBody>
      </p:sp>
      <p:sp>
        <p:nvSpPr>
          <p:cNvPr id="23555" name="Rectangle 3"/>
          <p:cNvSpPr>
            <a:spLocks noGrp="1" noChangeArrowheads="1"/>
          </p:cNvSpPr>
          <p:nvPr>
            <p:ph idx="1"/>
          </p:nvPr>
        </p:nvSpPr>
        <p:spPr>
          <a:xfrm>
            <a:off x="457200" y="2971800"/>
            <a:ext cx="8229600" cy="3429000"/>
          </a:xfrm>
        </p:spPr>
        <p:txBody>
          <a:bodyPr>
            <a:normAutofit/>
          </a:bodyPr>
          <a:lstStyle/>
          <a:p>
            <a:r>
              <a:rPr lang="en-US" sz="2800" dirty="0" smtClean="0"/>
              <a:t>Use dedicated equipment; if not feasible – decontaminate prior to use on another patient/resident</a:t>
            </a:r>
          </a:p>
          <a:p>
            <a:r>
              <a:rPr lang="en-US" sz="2800" dirty="0" smtClean="0"/>
              <a:t>Maintain adequate supplies for contact precautions</a:t>
            </a:r>
          </a:p>
          <a:p>
            <a:r>
              <a:rPr lang="en-US" sz="2800" dirty="0" smtClean="0"/>
              <a:t>Do not isolate asymptomatic carriers</a:t>
            </a:r>
          </a:p>
          <a:p>
            <a:pPr>
              <a:buNone/>
            </a:pPr>
            <a:endParaRPr lang="en-US" dirty="0" smtClean="0"/>
          </a:p>
        </p:txBody>
      </p:sp>
      <p:sp>
        <p:nvSpPr>
          <p:cNvPr id="23556" name="Text Box 4"/>
          <p:cNvSpPr txBox="1">
            <a:spLocks noChangeArrowheads="1"/>
          </p:cNvSpPr>
          <p:nvPr/>
        </p:nvSpPr>
        <p:spPr bwMode="auto">
          <a:xfrm>
            <a:off x="685800" y="1905000"/>
            <a:ext cx="8229600" cy="396875"/>
          </a:xfrm>
          <a:prstGeom prst="rect">
            <a:avLst/>
          </a:prstGeom>
          <a:noFill/>
          <a:ln w="9525">
            <a:noFill/>
            <a:miter lim="800000"/>
            <a:headEnd/>
            <a:tailEnd/>
          </a:ln>
        </p:spPr>
        <p:txBody>
          <a:bodyPr>
            <a:spAutoFit/>
          </a:bodyPr>
          <a:lstStyle/>
          <a:p>
            <a:pPr eaLnBrk="1" hangingPunct="1"/>
            <a:endParaRPr lang="en-US" sz="2000">
              <a:latin typeface="Times New Roman" pitchFamily="18" charset="0"/>
            </a:endParaRPr>
          </a:p>
        </p:txBody>
      </p:sp>
      <p:sp>
        <p:nvSpPr>
          <p:cNvPr id="6" name="Slide Number Placeholder 5"/>
          <p:cNvSpPr>
            <a:spLocks noGrp="1"/>
          </p:cNvSpPr>
          <p:nvPr>
            <p:ph type="sldNum" sz="quarter" idx="12"/>
          </p:nvPr>
        </p:nvSpPr>
        <p:spPr/>
        <p:txBody>
          <a:bodyPr/>
          <a:lstStyle/>
          <a:p>
            <a:pPr>
              <a:defRPr/>
            </a:pPr>
            <a:fld id="{5A95C5B0-A8A1-48C2-AF0A-2B157BF33F7E}" type="slidenum">
              <a:rPr lang="en-US" smtClean="0"/>
              <a:pPr>
                <a:defRPr/>
              </a:pPr>
              <a:t>25</a:t>
            </a:fld>
            <a:endParaRPr lang="en-US"/>
          </a:p>
        </p:txBody>
      </p:sp>
    </p:spTree>
  </p:cSld>
  <p:clrMapOvr>
    <a:masterClrMapping/>
  </p:clrMapOvr>
  <p:transition spd="slow">
    <p:wipe/>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457200" y="685800"/>
            <a:ext cx="8229600" cy="1600200"/>
          </a:xfrm>
        </p:spPr>
        <p:txBody>
          <a:bodyPr>
            <a:normAutofit/>
          </a:bodyPr>
          <a:lstStyle/>
          <a:p>
            <a:pPr algn="ctr" eaLnBrk="1" hangingPunct="1"/>
            <a:r>
              <a:rPr lang="en-US" sz="4400" b="1" dirty="0" smtClean="0"/>
              <a:t>A tiered approach to Contact Precautions  - Enhanced</a:t>
            </a:r>
          </a:p>
        </p:txBody>
      </p:sp>
      <p:sp>
        <p:nvSpPr>
          <p:cNvPr id="23555" name="Rectangle 3"/>
          <p:cNvSpPr>
            <a:spLocks noGrp="1" noChangeArrowheads="1"/>
          </p:cNvSpPr>
          <p:nvPr>
            <p:ph idx="1"/>
          </p:nvPr>
        </p:nvSpPr>
        <p:spPr>
          <a:xfrm>
            <a:off x="457200" y="2667000"/>
            <a:ext cx="8229600" cy="3733800"/>
          </a:xfrm>
        </p:spPr>
        <p:txBody>
          <a:bodyPr>
            <a:normAutofit fontScale="85000" lnSpcReduction="10000"/>
          </a:bodyPr>
          <a:lstStyle/>
          <a:p>
            <a:pPr>
              <a:lnSpc>
                <a:spcPct val="90000"/>
              </a:lnSpc>
            </a:pPr>
            <a:r>
              <a:rPr lang="en-US" sz="2800" dirty="0" smtClean="0"/>
              <a:t>May consider alternative signage to ensure staff awareness (ramp up awareness without infringing on resident rights)</a:t>
            </a:r>
          </a:p>
          <a:p>
            <a:pPr>
              <a:lnSpc>
                <a:spcPct val="90000"/>
              </a:lnSpc>
            </a:pPr>
            <a:r>
              <a:rPr lang="en-US" sz="2800" dirty="0" smtClean="0"/>
              <a:t>Evaluate current system for patient/resident placement </a:t>
            </a:r>
          </a:p>
          <a:p>
            <a:pPr>
              <a:lnSpc>
                <a:spcPct val="90000"/>
              </a:lnSpc>
            </a:pPr>
            <a:r>
              <a:rPr lang="en-US" sz="2800" dirty="0" smtClean="0"/>
              <a:t>Increase monitoring of isolation precautions and hand hygiene</a:t>
            </a:r>
          </a:p>
          <a:p>
            <a:pPr>
              <a:lnSpc>
                <a:spcPct val="90000"/>
              </a:lnSpc>
            </a:pPr>
            <a:r>
              <a:rPr lang="en-US" sz="2800" dirty="0" smtClean="0"/>
              <a:t>In CDI cases, consider contact precautions for all patients/residents that develop diarrhea until CDI is ruled out</a:t>
            </a:r>
          </a:p>
          <a:p>
            <a:pPr>
              <a:lnSpc>
                <a:spcPct val="90000"/>
              </a:lnSpc>
            </a:pPr>
            <a:r>
              <a:rPr lang="en-US" sz="2800" dirty="0" smtClean="0"/>
              <a:t>In CDI cases, extend use of contact precautions even when diarrhea stops</a:t>
            </a:r>
          </a:p>
          <a:p>
            <a:pPr>
              <a:buNone/>
            </a:pPr>
            <a:endParaRPr lang="en-US" dirty="0" smtClean="0"/>
          </a:p>
        </p:txBody>
      </p:sp>
      <p:sp>
        <p:nvSpPr>
          <p:cNvPr id="23556" name="Text Box 4"/>
          <p:cNvSpPr txBox="1">
            <a:spLocks noChangeArrowheads="1"/>
          </p:cNvSpPr>
          <p:nvPr/>
        </p:nvSpPr>
        <p:spPr bwMode="auto">
          <a:xfrm>
            <a:off x="685800" y="1905000"/>
            <a:ext cx="8229600" cy="396875"/>
          </a:xfrm>
          <a:prstGeom prst="rect">
            <a:avLst/>
          </a:prstGeom>
          <a:noFill/>
          <a:ln w="9525">
            <a:noFill/>
            <a:miter lim="800000"/>
            <a:headEnd/>
            <a:tailEnd/>
          </a:ln>
        </p:spPr>
        <p:txBody>
          <a:bodyPr>
            <a:spAutoFit/>
          </a:bodyPr>
          <a:lstStyle/>
          <a:p>
            <a:pPr eaLnBrk="1" hangingPunct="1"/>
            <a:endParaRPr lang="en-US" sz="2000">
              <a:latin typeface="Times New Roman" pitchFamily="18" charset="0"/>
            </a:endParaRPr>
          </a:p>
        </p:txBody>
      </p:sp>
      <p:sp>
        <p:nvSpPr>
          <p:cNvPr id="6" name="Slide Number Placeholder 5"/>
          <p:cNvSpPr>
            <a:spLocks noGrp="1"/>
          </p:cNvSpPr>
          <p:nvPr>
            <p:ph type="sldNum" sz="quarter" idx="12"/>
          </p:nvPr>
        </p:nvSpPr>
        <p:spPr/>
        <p:txBody>
          <a:bodyPr/>
          <a:lstStyle/>
          <a:p>
            <a:pPr>
              <a:defRPr/>
            </a:pPr>
            <a:fld id="{5A95C5B0-A8A1-48C2-AF0A-2B157BF33F7E}" type="slidenum">
              <a:rPr lang="en-US" smtClean="0"/>
              <a:pPr>
                <a:defRPr/>
              </a:pPr>
              <a:t>26</a:t>
            </a:fld>
            <a:endParaRPr lang="en-US"/>
          </a:p>
        </p:txBody>
      </p:sp>
    </p:spTree>
  </p:cSld>
  <p:clrMapOvr>
    <a:masterClrMapping/>
  </p:clrMapOvr>
  <p:transition spd="slow">
    <p:wipe/>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3"/>
          <p:cNvSpPr>
            <a:spLocks noGrp="1" noChangeArrowheads="1"/>
          </p:cNvSpPr>
          <p:nvPr>
            <p:ph type="sldNum" sz="quarter" idx="12"/>
          </p:nvPr>
        </p:nvSpPr>
        <p:spPr/>
        <p:txBody>
          <a:bodyPr/>
          <a:lstStyle/>
          <a:p>
            <a:pPr>
              <a:defRPr/>
            </a:pPr>
            <a:fld id="{7F410F4A-B334-4707-ADC4-ACAAAD57810A}" type="slidenum">
              <a:rPr lang="en-US"/>
              <a:pPr>
                <a:defRPr/>
              </a:pPr>
              <a:t>27</a:t>
            </a:fld>
            <a:endParaRPr lang="en-US"/>
          </a:p>
        </p:txBody>
      </p:sp>
      <p:pic>
        <p:nvPicPr>
          <p:cNvPr id="55299" name="Picture 4"/>
          <p:cNvPicPr>
            <a:picLocks noChangeAspect="1" noChangeArrowheads="1"/>
          </p:cNvPicPr>
          <p:nvPr/>
        </p:nvPicPr>
        <p:blipFill>
          <a:blip r:embed="rId2" cstate="print"/>
          <a:srcRect l="26042" t="22441" r="25000"/>
          <a:stretch>
            <a:fillRect/>
          </a:stretch>
        </p:blipFill>
        <p:spPr bwMode="auto">
          <a:xfrm>
            <a:off x="381000" y="1752600"/>
            <a:ext cx="4283612" cy="3200400"/>
          </a:xfrm>
          <a:prstGeom prst="rect">
            <a:avLst/>
          </a:prstGeom>
          <a:noFill/>
          <a:ln w="9525">
            <a:noFill/>
            <a:miter lim="800000"/>
            <a:headEnd/>
            <a:tailEnd/>
          </a:ln>
        </p:spPr>
      </p:pic>
      <p:sp>
        <p:nvSpPr>
          <p:cNvPr id="55300" name="Rectangle 3"/>
          <p:cNvSpPr>
            <a:spLocks noGrp="1" noChangeArrowheads="1"/>
          </p:cNvSpPr>
          <p:nvPr>
            <p:ph type="title" idx="4294967295"/>
          </p:nvPr>
        </p:nvSpPr>
        <p:spPr>
          <a:xfrm>
            <a:off x="381000" y="762000"/>
            <a:ext cx="8562975" cy="685800"/>
          </a:xfrm>
        </p:spPr>
        <p:txBody>
          <a:bodyPr>
            <a:normAutofit/>
          </a:bodyPr>
          <a:lstStyle/>
          <a:p>
            <a:pPr algn="ctr"/>
            <a:r>
              <a:rPr lang="en-US" sz="3600" b="1" dirty="0" smtClean="0"/>
              <a:t>Signage for Transmission based Precautions</a:t>
            </a:r>
          </a:p>
        </p:txBody>
      </p:sp>
      <p:pic>
        <p:nvPicPr>
          <p:cNvPr id="6146" name="Picture 2"/>
          <p:cNvPicPr>
            <a:picLocks noChangeAspect="1" noChangeArrowheads="1"/>
          </p:cNvPicPr>
          <p:nvPr/>
        </p:nvPicPr>
        <p:blipFill>
          <a:blip r:embed="rId3" cstate="print"/>
          <a:srcRect/>
          <a:stretch>
            <a:fillRect/>
          </a:stretch>
        </p:blipFill>
        <p:spPr bwMode="auto">
          <a:xfrm>
            <a:off x="5181600" y="1752600"/>
            <a:ext cx="3505200" cy="32766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3"/>
          <p:cNvSpPr>
            <a:spLocks noGrp="1" noChangeArrowheads="1"/>
          </p:cNvSpPr>
          <p:nvPr>
            <p:ph type="sldNum" sz="quarter" idx="12"/>
          </p:nvPr>
        </p:nvSpPr>
        <p:spPr/>
        <p:txBody>
          <a:bodyPr/>
          <a:lstStyle/>
          <a:p>
            <a:pPr>
              <a:defRPr/>
            </a:pPr>
            <a:fld id="{7F410F4A-B334-4707-ADC4-ACAAAD57810A}" type="slidenum">
              <a:rPr lang="en-US"/>
              <a:pPr>
                <a:defRPr/>
              </a:pPr>
              <a:t>28</a:t>
            </a:fld>
            <a:endParaRPr lang="en-US"/>
          </a:p>
        </p:txBody>
      </p:sp>
      <p:sp>
        <p:nvSpPr>
          <p:cNvPr id="55300" name="Rectangle 3"/>
          <p:cNvSpPr>
            <a:spLocks noGrp="1" noChangeArrowheads="1"/>
          </p:cNvSpPr>
          <p:nvPr>
            <p:ph type="title" idx="4294967295"/>
          </p:nvPr>
        </p:nvSpPr>
        <p:spPr>
          <a:xfrm>
            <a:off x="381000" y="762000"/>
            <a:ext cx="8562975" cy="1143000"/>
          </a:xfrm>
        </p:spPr>
        <p:txBody>
          <a:bodyPr>
            <a:noAutofit/>
          </a:bodyPr>
          <a:lstStyle/>
          <a:p>
            <a:pPr algn="ctr"/>
            <a:r>
              <a:rPr lang="en-US" sz="3600" b="1" dirty="0" smtClean="0"/>
              <a:t>Signage for Transmission based Precautions</a:t>
            </a:r>
          </a:p>
        </p:txBody>
      </p:sp>
      <p:pic>
        <p:nvPicPr>
          <p:cNvPr id="3074" name="Picture 2"/>
          <p:cNvPicPr>
            <a:picLocks noChangeAspect="1" noChangeArrowheads="1"/>
          </p:cNvPicPr>
          <p:nvPr/>
        </p:nvPicPr>
        <p:blipFill>
          <a:blip r:embed="rId2" cstate="print"/>
          <a:srcRect/>
          <a:stretch>
            <a:fillRect/>
          </a:stretch>
        </p:blipFill>
        <p:spPr bwMode="auto">
          <a:xfrm>
            <a:off x="1676400" y="2362200"/>
            <a:ext cx="5486400" cy="34290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xfrm>
            <a:off x="685800" y="609600"/>
            <a:ext cx="8153400" cy="1143000"/>
          </a:xfrm>
        </p:spPr>
        <p:txBody>
          <a:bodyPr/>
          <a:lstStyle/>
          <a:p>
            <a:pPr eaLnBrk="1" hangingPunct="1"/>
            <a:r>
              <a:rPr lang="en-US" sz="4000" b="1" dirty="0" smtClean="0"/>
              <a:t>MDRO Guidelines, December 2006</a:t>
            </a:r>
          </a:p>
        </p:txBody>
      </p:sp>
      <p:sp>
        <p:nvSpPr>
          <p:cNvPr id="29699" name="Text Box 3"/>
          <p:cNvSpPr txBox="1">
            <a:spLocks noChangeArrowheads="1"/>
          </p:cNvSpPr>
          <p:nvPr/>
        </p:nvSpPr>
        <p:spPr bwMode="auto">
          <a:xfrm>
            <a:off x="762000" y="2057400"/>
            <a:ext cx="7620000" cy="4130361"/>
          </a:xfrm>
          <a:prstGeom prst="rect">
            <a:avLst/>
          </a:prstGeom>
          <a:noFill/>
          <a:ln w="9525">
            <a:noFill/>
            <a:miter lim="800000"/>
            <a:headEnd/>
            <a:tailEnd/>
          </a:ln>
        </p:spPr>
        <p:txBody>
          <a:bodyPr>
            <a:spAutoFit/>
          </a:bodyPr>
          <a:lstStyle/>
          <a:p>
            <a:pPr eaLnBrk="1" hangingPunct="1"/>
            <a:r>
              <a:rPr lang="en-US" sz="3200" dirty="0">
                <a:latin typeface="Times New Roman" pitchFamily="18" charset="0"/>
              </a:rPr>
              <a:t>V.A.5.f. Discontinuation of Contact </a:t>
            </a:r>
            <a:r>
              <a:rPr lang="en-US" sz="3200" dirty="0" smtClean="0">
                <a:latin typeface="Times New Roman" pitchFamily="18" charset="0"/>
              </a:rPr>
              <a:t>Precautions</a:t>
            </a:r>
            <a:endParaRPr lang="en-US" sz="3200" dirty="0">
              <a:latin typeface="Times New Roman" pitchFamily="18" charset="0"/>
            </a:endParaRPr>
          </a:p>
          <a:p>
            <a:pPr eaLnBrk="1" hangingPunct="1"/>
            <a:endParaRPr lang="en-US" sz="3200" dirty="0">
              <a:latin typeface="Times New Roman" pitchFamily="18" charset="0"/>
            </a:endParaRPr>
          </a:p>
          <a:p>
            <a:pPr eaLnBrk="1" hangingPunct="1"/>
            <a:r>
              <a:rPr lang="en-US" sz="3200" dirty="0">
                <a:latin typeface="Times New Roman" pitchFamily="18" charset="0"/>
              </a:rPr>
              <a:t>No recommendation can be made regarding when to discontinue </a:t>
            </a:r>
            <a:r>
              <a:rPr lang="en-US" sz="3200">
                <a:latin typeface="Times New Roman" pitchFamily="18" charset="0"/>
              </a:rPr>
              <a:t>Contact </a:t>
            </a:r>
            <a:r>
              <a:rPr lang="en-US" sz="3200" smtClean="0">
                <a:latin typeface="Times New Roman" pitchFamily="18" charset="0"/>
              </a:rPr>
              <a:t>Precautions </a:t>
            </a:r>
            <a:r>
              <a:rPr lang="en-US" sz="3200" i="1" dirty="0">
                <a:latin typeface="Times New Roman" pitchFamily="18" charset="0"/>
              </a:rPr>
              <a:t>Unresolved issue </a:t>
            </a:r>
          </a:p>
          <a:p>
            <a:pPr eaLnBrk="1" hangingPunct="1">
              <a:spcBef>
                <a:spcPct val="20000"/>
              </a:spcBef>
              <a:buFontTx/>
              <a:buChar char="•"/>
            </a:pPr>
            <a:r>
              <a:rPr lang="en-US" sz="3200" i="1" dirty="0">
                <a:latin typeface="Comic Sans MS" pitchFamily="66" charset="0"/>
              </a:rPr>
              <a:t>But what do we do?</a:t>
            </a:r>
          </a:p>
          <a:p>
            <a:pPr eaLnBrk="1" hangingPunct="1"/>
            <a:endParaRPr lang="en-US" sz="3200" i="1" dirty="0">
              <a:latin typeface="Times New Roman" pitchFamily="18" charset="0"/>
            </a:endParaRPr>
          </a:p>
        </p:txBody>
      </p:sp>
      <p:sp>
        <p:nvSpPr>
          <p:cNvPr id="5" name="Slide Number Placeholder 4"/>
          <p:cNvSpPr>
            <a:spLocks noGrp="1"/>
          </p:cNvSpPr>
          <p:nvPr>
            <p:ph type="sldNum" sz="quarter" idx="12"/>
          </p:nvPr>
        </p:nvSpPr>
        <p:spPr/>
        <p:txBody>
          <a:bodyPr/>
          <a:lstStyle/>
          <a:p>
            <a:pPr>
              <a:defRPr/>
            </a:pPr>
            <a:fld id="{AF896D3D-59A5-4543-A630-6E2D3AB306EF}" type="slidenum">
              <a:rPr lang="en-US" smtClean="0"/>
              <a:pPr>
                <a:defRPr/>
              </a:pPr>
              <a:t>29</a:t>
            </a:fld>
            <a:endParaRPr lang="en-US"/>
          </a:p>
        </p:txBody>
      </p:sp>
    </p:spTree>
  </p:cSld>
  <p:clrMapOvr>
    <a:masterClrMapping/>
  </p:clrMapOvr>
  <p:transition spd="slow">
    <p:wipe/>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xfrm>
            <a:off x="685800" y="609600"/>
            <a:ext cx="8153400" cy="1143000"/>
          </a:xfrm>
        </p:spPr>
        <p:txBody>
          <a:bodyPr/>
          <a:lstStyle/>
          <a:p>
            <a:pPr eaLnBrk="1" hangingPunct="1"/>
            <a:r>
              <a:rPr lang="en-US" sz="4000" b="1" dirty="0" smtClean="0"/>
              <a:t>MDRO Guidelines, December 2006</a:t>
            </a:r>
          </a:p>
        </p:txBody>
      </p:sp>
      <p:sp>
        <p:nvSpPr>
          <p:cNvPr id="29699" name="Text Box 3"/>
          <p:cNvSpPr txBox="1">
            <a:spLocks noChangeArrowheads="1"/>
          </p:cNvSpPr>
          <p:nvPr/>
        </p:nvSpPr>
        <p:spPr bwMode="auto">
          <a:xfrm>
            <a:off x="762000" y="2057400"/>
            <a:ext cx="7620000" cy="4130361"/>
          </a:xfrm>
          <a:prstGeom prst="rect">
            <a:avLst/>
          </a:prstGeom>
          <a:noFill/>
          <a:ln w="9525">
            <a:noFill/>
            <a:miter lim="800000"/>
            <a:headEnd/>
            <a:tailEnd/>
          </a:ln>
        </p:spPr>
        <p:txBody>
          <a:bodyPr>
            <a:spAutoFit/>
          </a:bodyPr>
          <a:lstStyle/>
          <a:p>
            <a:pPr eaLnBrk="1" hangingPunct="1"/>
            <a:r>
              <a:rPr lang="en-US" sz="3200" dirty="0">
                <a:latin typeface="Times New Roman" pitchFamily="18" charset="0"/>
              </a:rPr>
              <a:t>V.A.5.f. Discontinuation of Contact Precautions.</a:t>
            </a:r>
          </a:p>
          <a:p>
            <a:pPr eaLnBrk="1" hangingPunct="1"/>
            <a:endParaRPr lang="en-US" sz="3200" dirty="0">
              <a:latin typeface="Times New Roman" pitchFamily="18" charset="0"/>
            </a:endParaRPr>
          </a:p>
          <a:p>
            <a:pPr eaLnBrk="1" hangingPunct="1"/>
            <a:r>
              <a:rPr lang="en-US" sz="3200" dirty="0">
                <a:latin typeface="Times New Roman" pitchFamily="18" charset="0"/>
              </a:rPr>
              <a:t>No recommendation can be made regarding when to discontinue Contact Precautions. </a:t>
            </a:r>
            <a:r>
              <a:rPr lang="en-US" sz="3200" i="1" dirty="0">
                <a:latin typeface="Times New Roman" pitchFamily="18" charset="0"/>
              </a:rPr>
              <a:t>Unresolved issue </a:t>
            </a:r>
          </a:p>
          <a:p>
            <a:pPr eaLnBrk="1" hangingPunct="1">
              <a:spcBef>
                <a:spcPct val="20000"/>
              </a:spcBef>
              <a:buFontTx/>
              <a:buChar char="•"/>
            </a:pPr>
            <a:r>
              <a:rPr lang="en-US" sz="3200" i="1" dirty="0">
                <a:latin typeface="Comic Sans MS" pitchFamily="66" charset="0"/>
              </a:rPr>
              <a:t>But what do we do?</a:t>
            </a:r>
          </a:p>
          <a:p>
            <a:pPr eaLnBrk="1" hangingPunct="1"/>
            <a:endParaRPr lang="en-US" sz="3200" i="1" dirty="0">
              <a:latin typeface="Times New Roman" pitchFamily="18" charset="0"/>
            </a:endParaRPr>
          </a:p>
        </p:txBody>
      </p:sp>
      <p:sp>
        <p:nvSpPr>
          <p:cNvPr id="5" name="Slide Number Placeholder 4"/>
          <p:cNvSpPr>
            <a:spLocks noGrp="1"/>
          </p:cNvSpPr>
          <p:nvPr>
            <p:ph type="sldNum" sz="quarter" idx="12"/>
          </p:nvPr>
        </p:nvSpPr>
        <p:spPr/>
        <p:txBody>
          <a:bodyPr/>
          <a:lstStyle/>
          <a:p>
            <a:pPr>
              <a:defRPr/>
            </a:pPr>
            <a:fld id="{AF896D3D-59A5-4543-A630-6E2D3AB306EF}" type="slidenum">
              <a:rPr lang="en-US" smtClean="0"/>
              <a:pPr>
                <a:defRPr/>
              </a:pPr>
              <a:t>30</a:t>
            </a:fld>
            <a:endParaRPr lang="en-US"/>
          </a:p>
        </p:txBody>
      </p:sp>
    </p:spTree>
  </p:cSld>
  <p:clrMapOvr>
    <a:masterClrMapping/>
  </p:clrMapOvr>
  <p:transition spd="slow">
    <p:wipe/>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13"/>
          <p:cNvSpPr>
            <a:spLocks noGrp="1" noChangeArrowheads="1"/>
          </p:cNvSpPr>
          <p:nvPr>
            <p:ph type="sldNum" sz="quarter" idx="12"/>
          </p:nvPr>
        </p:nvSpPr>
        <p:spPr/>
        <p:txBody>
          <a:bodyPr/>
          <a:lstStyle/>
          <a:p>
            <a:pPr>
              <a:defRPr/>
            </a:pPr>
            <a:fld id="{A9EF5172-E649-41A6-A49A-15C48A03311A}" type="slidenum">
              <a:rPr lang="en-US"/>
              <a:pPr>
                <a:defRPr/>
              </a:pPr>
              <a:t>31</a:t>
            </a:fld>
            <a:endParaRPr lang="en-US"/>
          </a:p>
        </p:txBody>
      </p:sp>
      <p:pic>
        <p:nvPicPr>
          <p:cNvPr id="53251" name="Picture 2" descr="Picture2"/>
          <p:cNvPicPr>
            <a:picLocks noChangeAspect="1" noChangeArrowheads="1"/>
          </p:cNvPicPr>
          <p:nvPr/>
        </p:nvPicPr>
        <p:blipFill>
          <a:blip r:embed="rId3" cstate="print"/>
          <a:srcRect/>
          <a:stretch>
            <a:fillRect/>
          </a:stretch>
        </p:blipFill>
        <p:spPr bwMode="auto">
          <a:xfrm>
            <a:off x="747713" y="977900"/>
            <a:ext cx="7659687" cy="5329238"/>
          </a:xfrm>
          <a:prstGeom prst="rect">
            <a:avLst/>
          </a:prstGeom>
          <a:noFill/>
          <a:ln w="9525">
            <a:noFill/>
            <a:miter lim="800000"/>
            <a:headEnd/>
            <a:tailEnd/>
          </a:ln>
        </p:spPr>
      </p:pic>
      <p:sp>
        <p:nvSpPr>
          <p:cNvPr id="53252" name="Rectangle 3"/>
          <p:cNvSpPr>
            <a:spLocks noChangeArrowheads="1"/>
          </p:cNvSpPr>
          <p:nvPr/>
        </p:nvSpPr>
        <p:spPr bwMode="auto">
          <a:xfrm>
            <a:off x="731838" y="381000"/>
            <a:ext cx="7680325" cy="1060450"/>
          </a:xfrm>
          <a:prstGeom prst="rect">
            <a:avLst/>
          </a:prstGeom>
          <a:solidFill>
            <a:srgbClr val="CCFFFF"/>
          </a:solidFill>
          <a:ln w="9525">
            <a:noFill/>
            <a:miter lim="800000"/>
            <a:headEnd/>
            <a:tailEnd/>
          </a:ln>
        </p:spPr>
        <p:txBody>
          <a:bodyPr anchor="ctr"/>
          <a:lstStyle/>
          <a:p>
            <a:pPr algn="ctr"/>
            <a:r>
              <a:rPr lang="en-US" sz="3200" b="1" dirty="0"/>
              <a:t>The Inanimate Environment Can Facilitate Transmission</a:t>
            </a:r>
          </a:p>
        </p:txBody>
      </p:sp>
      <p:sp>
        <p:nvSpPr>
          <p:cNvPr id="53253" name="Rectangle 4"/>
          <p:cNvSpPr>
            <a:spLocks noChangeArrowheads="1"/>
          </p:cNvSpPr>
          <p:nvPr/>
        </p:nvSpPr>
        <p:spPr bwMode="auto">
          <a:xfrm>
            <a:off x="730250" y="5235575"/>
            <a:ext cx="7681913" cy="1622425"/>
          </a:xfrm>
          <a:prstGeom prst="rect">
            <a:avLst/>
          </a:prstGeom>
          <a:solidFill>
            <a:srgbClr val="CCFFFF"/>
          </a:solidFill>
          <a:ln w="9525">
            <a:noFill/>
            <a:miter lim="800000"/>
            <a:headEnd/>
            <a:tailEnd/>
          </a:ln>
        </p:spPr>
        <p:txBody>
          <a:bodyPr/>
          <a:lstStyle/>
          <a:p>
            <a:pPr algn="ctr">
              <a:spcBef>
                <a:spcPct val="20000"/>
              </a:spcBef>
            </a:pPr>
            <a:r>
              <a:rPr lang="en-US" sz="2400" i="0" dirty="0">
                <a:solidFill>
                  <a:srgbClr val="FF0000"/>
                </a:solidFill>
                <a:latin typeface="Calibri" pitchFamily="34" charset="0"/>
              </a:rPr>
              <a:t>~ </a:t>
            </a:r>
            <a:r>
              <a:rPr lang="en-US" sz="2400" i="0" dirty="0">
                <a:solidFill>
                  <a:srgbClr val="FF0000"/>
                </a:solidFill>
              </a:rPr>
              <a:t>Contaminated surfaces increase cross-transmission</a:t>
            </a:r>
            <a:r>
              <a:rPr lang="en-US" sz="2400" i="0" dirty="0">
                <a:solidFill>
                  <a:srgbClr val="FF0000"/>
                </a:solidFill>
                <a:latin typeface="Calibri" pitchFamily="34" charset="0"/>
              </a:rPr>
              <a:t> ~</a:t>
            </a:r>
          </a:p>
          <a:p>
            <a:pPr>
              <a:spcBef>
                <a:spcPct val="20000"/>
              </a:spcBef>
            </a:pPr>
            <a:r>
              <a:rPr lang="en-US" i="0" dirty="0"/>
              <a:t>Abstract: The Risk of Hand and Glove Contamination after Contact with a VRE (+) Patient Environment.  Hayden M, ICAAC, 2001, Chicago, IL.</a:t>
            </a:r>
          </a:p>
        </p:txBody>
      </p:sp>
      <p:sp>
        <p:nvSpPr>
          <p:cNvPr id="53254" name="Text Box 5"/>
          <p:cNvSpPr txBox="1">
            <a:spLocks noChangeArrowheads="1"/>
          </p:cNvSpPr>
          <p:nvPr/>
        </p:nvSpPr>
        <p:spPr bwMode="auto">
          <a:xfrm>
            <a:off x="2825750" y="1504950"/>
            <a:ext cx="5546725" cy="455613"/>
          </a:xfrm>
          <a:prstGeom prst="rect">
            <a:avLst/>
          </a:prstGeom>
          <a:solidFill>
            <a:schemeClr val="bg1"/>
          </a:solidFill>
          <a:ln w="9525">
            <a:noFill/>
            <a:miter lim="800000"/>
            <a:headEnd/>
            <a:tailEnd/>
          </a:ln>
        </p:spPr>
        <p:txBody>
          <a:bodyPr>
            <a:spAutoFit/>
          </a:bodyPr>
          <a:lstStyle/>
          <a:p>
            <a:pPr algn="ctr">
              <a:lnSpc>
                <a:spcPct val="85000"/>
              </a:lnSpc>
            </a:pPr>
            <a:r>
              <a:rPr lang="en-US" sz="2800" b="1" i="0">
                <a:solidFill>
                  <a:srgbClr val="00FF00"/>
                </a:solidFill>
                <a:latin typeface="Times New Roman" pitchFamily="18" charset="0"/>
              </a:rPr>
              <a:t>X</a:t>
            </a:r>
            <a:r>
              <a:rPr lang="en-US" sz="2800" b="1" i="0">
                <a:solidFill>
                  <a:schemeClr val="bg1"/>
                </a:solidFill>
                <a:latin typeface="Times New Roman" pitchFamily="18" charset="0"/>
              </a:rPr>
              <a:t> </a:t>
            </a:r>
            <a:r>
              <a:rPr lang="en-US" sz="2200" b="1" i="0"/>
              <a:t>represents VRE culture positive sites</a:t>
            </a: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xfrm>
            <a:off x="685800" y="609600"/>
            <a:ext cx="8153400" cy="1371600"/>
          </a:xfrm>
        </p:spPr>
        <p:txBody>
          <a:bodyPr>
            <a:normAutofit/>
          </a:bodyPr>
          <a:lstStyle/>
          <a:p>
            <a:r>
              <a:rPr lang="en-US" sz="4000" b="1" dirty="0" smtClean="0"/>
              <a:t>MDRO Guidelines, December 2006 </a:t>
            </a:r>
            <a:r>
              <a:rPr lang="en-US" sz="4400" dirty="0" smtClean="0">
                <a:solidFill>
                  <a:schemeClr val="tx1"/>
                </a:solidFill>
              </a:rPr>
              <a:t/>
            </a:r>
            <a:br>
              <a:rPr lang="en-US" sz="4400" dirty="0" smtClean="0">
                <a:solidFill>
                  <a:schemeClr val="tx1"/>
                </a:solidFill>
              </a:rPr>
            </a:br>
            <a:r>
              <a:rPr lang="en-US" sz="4400" dirty="0" smtClean="0">
                <a:solidFill>
                  <a:schemeClr val="tx1"/>
                </a:solidFill>
              </a:rPr>
              <a:t>V.A.6. Environmental measures</a:t>
            </a:r>
            <a:endParaRPr lang="en-US" sz="4000" b="1" dirty="0" smtClean="0"/>
          </a:p>
        </p:txBody>
      </p:sp>
      <p:sp>
        <p:nvSpPr>
          <p:cNvPr id="29699" name="Text Box 3"/>
          <p:cNvSpPr txBox="1">
            <a:spLocks noChangeArrowheads="1"/>
          </p:cNvSpPr>
          <p:nvPr/>
        </p:nvSpPr>
        <p:spPr bwMode="auto">
          <a:xfrm>
            <a:off x="762000" y="2057400"/>
            <a:ext cx="7620000" cy="5201424"/>
          </a:xfrm>
          <a:prstGeom prst="rect">
            <a:avLst/>
          </a:prstGeom>
          <a:noFill/>
          <a:ln w="9525">
            <a:noFill/>
            <a:miter lim="800000"/>
            <a:headEnd/>
            <a:tailEnd/>
          </a:ln>
        </p:spPr>
        <p:txBody>
          <a:bodyPr>
            <a:spAutoFit/>
          </a:bodyPr>
          <a:lstStyle/>
          <a:p>
            <a:pPr eaLnBrk="1" hangingPunct="1"/>
            <a:r>
              <a:rPr lang="en-US" sz="2000" dirty="0" smtClean="0">
                <a:latin typeface="Times New Roman" pitchFamily="18" charset="0"/>
              </a:rPr>
              <a:t>V.A.6.a. Clean and disinfect surfaces and equipment that may be contaminated with pathogens, including those that are in close proximity to the patient (e.g., bed rails, over bed tables) and frequently-touched surfaces in the patient care environment (e.g., door knobs, surfaces in and surrounding toilets in patients’ rooms) on a more frequent schedule compared to that for minimal touch surfaces (e.g., horizontal surfaces in waiting rooms)</a:t>
            </a:r>
            <a:endParaRPr lang="en-US" sz="2000" i="1" dirty="0" smtClean="0">
              <a:latin typeface="Times New Roman" pitchFamily="18" charset="0"/>
            </a:endParaRPr>
          </a:p>
          <a:p>
            <a:pPr eaLnBrk="1" hangingPunct="1"/>
            <a:endParaRPr lang="en-US" sz="2000" dirty="0" smtClean="0">
              <a:latin typeface="Times New Roman" pitchFamily="18" charset="0"/>
            </a:endParaRPr>
          </a:p>
          <a:p>
            <a:pPr eaLnBrk="1" hangingPunct="1"/>
            <a:r>
              <a:rPr lang="en-US" sz="2000" dirty="0" smtClean="0">
                <a:latin typeface="Times New Roman" pitchFamily="18" charset="0"/>
              </a:rPr>
              <a:t>V.A.6.b. Dedicate noncritical medical items to use on individual patients known to be infected or colonized with MDROs</a:t>
            </a:r>
            <a:endParaRPr lang="en-US" sz="2000" i="1" dirty="0" smtClean="0">
              <a:latin typeface="Times New Roman" pitchFamily="18" charset="0"/>
            </a:endParaRPr>
          </a:p>
          <a:p>
            <a:pPr eaLnBrk="1" hangingPunct="1"/>
            <a:endParaRPr lang="en-US" sz="2000" dirty="0" smtClean="0">
              <a:latin typeface="Times New Roman" pitchFamily="18" charset="0"/>
            </a:endParaRPr>
          </a:p>
          <a:p>
            <a:pPr eaLnBrk="1" hangingPunct="1"/>
            <a:r>
              <a:rPr lang="en-US" sz="2000" dirty="0" smtClean="0">
                <a:latin typeface="Times New Roman" pitchFamily="18" charset="0"/>
              </a:rPr>
              <a:t>V.A.6.c. Prioritize room cleaning of patients on Contact Precautions. Focus on cleaning and disinfecting frequently touched surfaces (e.g., bedrails, bedside commodes, bathroom fixtures in the patient’s room, doorknobs) and equipment in the immediate vicinity of the patient</a:t>
            </a:r>
            <a:endParaRPr lang="en-US" sz="2000" i="1" dirty="0" smtClean="0">
              <a:latin typeface="Times New Roman" pitchFamily="18" charset="0"/>
            </a:endParaRPr>
          </a:p>
          <a:p>
            <a:pPr eaLnBrk="1" hangingPunct="1"/>
            <a:endParaRPr lang="en-US" sz="3200" i="1" dirty="0">
              <a:latin typeface="Times New Roman" pitchFamily="18" charset="0"/>
            </a:endParaRPr>
          </a:p>
        </p:txBody>
      </p:sp>
      <p:sp>
        <p:nvSpPr>
          <p:cNvPr id="5" name="Slide Number Placeholder 4"/>
          <p:cNvSpPr>
            <a:spLocks noGrp="1"/>
          </p:cNvSpPr>
          <p:nvPr>
            <p:ph type="sldNum" sz="quarter" idx="12"/>
          </p:nvPr>
        </p:nvSpPr>
        <p:spPr/>
        <p:txBody>
          <a:bodyPr/>
          <a:lstStyle/>
          <a:p>
            <a:pPr>
              <a:defRPr/>
            </a:pPr>
            <a:fld id="{AF896D3D-59A5-4543-A630-6E2D3AB306EF}" type="slidenum">
              <a:rPr lang="en-US" smtClean="0"/>
              <a:pPr>
                <a:defRPr/>
              </a:pPr>
              <a:t>32</a:t>
            </a:fld>
            <a:endParaRPr lang="en-US"/>
          </a:p>
        </p:txBody>
      </p:sp>
    </p:spTree>
  </p:cSld>
  <p:clrMapOvr>
    <a:masterClrMapping/>
  </p:clrMapOvr>
  <p:transition spd="slow">
    <p:wipe/>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xfrm>
            <a:off x="685800" y="609600"/>
            <a:ext cx="8153400" cy="1066800"/>
          </a:xfrm>
        </p:spPr>
        <p:txBody>
          <a:bodyPr>
            <a:normAutofit/>
          </a:bodyPr>
          <a:lstStyle/>
          <a:p>
            <a:pPr algn="ctr"/>
            <a:r>
              <a:rPr lang="en-US" sz="4000" b="1" dirty="0" smtClean="0"/>
              <a:t>Let’s discuss………….</a:t>
            </a:r>
          </a:p>
        </p:txBody>
      </p:sp>
      <p:sp>
        <p:nvSpPr>
          <p:cNvPr id="29699" name="Text Box 3"/>
          <p:cNvSpPr txBox="1">
            <a:spLocks noChangeArrowheads="1"/>
          </p:cNvSpPr>
          <p:nvPr/>
        </p:nvSpPr>
        <p:spPr bwMode="auto">
          <a:xfrm>
            <a:off x="762000" y="2057400"/>
            <a:ext cx="7620000" cy="3354765"/>
          </a:xfrm>
          <a:prstGeom prst="rect">
            <a:avLst/>
          </a:prstGeom>
          <a:noFill/>
          <a:ln w="9525">
            <a:noFill/>
            <a:miter lim="800000"/>
            <a:headEnd/>
            <a:tailEnd/>
          </a:ln>
        </p:spPr>
        <p:txBody>
          <a:bodyPr>
            <a:spAutoFit/>
          </a:bodyPr>
          <a:lstStyle/>
          <a:p>
            <a:pPr eaLnBrk="1" hangingPunct="1">
              <a:buFont typeface="Arial" pitchFamily="34" charset="0"/>
              <a:buChar char="•"/>
            </a:pPr>
            <a:r>
              <a:rPr lang="en-US" sz="3600" dirty="0" smtClean="0">
                <a:latin typeface="Times New Roman" pitchFamily="18" charset="0"/>
              </a:rPr>
              <a:t>Handling of commodes in a semi-      private room of a patient/resident with CDI </a:t>
            </a:r>
          </a:p>
          <a:p>
            <a:pPr eaLnBrk="1" hangingPunct="1">
              <a:buFont typeface="Arial" pitchFamily="34" charset="0"/>
              <a:buChar char="•"/>
            </a:pPr>
            <a:r>
              <a:rPr lang="en-US" sz="3600" dirty="0" smtClean="0">
                <a:latin typeface="Times New Roman" pitchFamily="18" charset="0"/>
              </a:rPr>
              <a:t>Cleaning of keyboards/keypads</a:t>
            </a:r>
          </a:p>
          <a:p>
            <a:pPr eaLnBrk="1" hangingPunct="1">
              <a:buFont typeface="Arial" pitchFamily="34" charset="0"/>
              <a:buChar char="•"/>
            </a:pPr>
            <a:r>
              <a:rPr lang="en-US" sz="3600" dirty="0" smtClean="0">
                <a:latin typeface="Times New Roman" pitchFamily="18" charset="0"/>
              </a:rPr>
              <a:t>Cleaning of </a:t>
            </a:r>
            <a:r>
              <a:rPr lang="en-US" sz="3600" dirty="0" err="1" smtClean="0">
                <a:latin typeface="Times New Roman" pitchFamily="18" charset="0"/>
              </a:rPr>
              <a:t>Glucometers</a:t>
            </a:r>
            <a:endParaRPr lang="en-US" sz="3600" dirty="0" smtClean="0">
              <a:latin typeface="Times New Roman" pitchFamily="18" charset="0"/>
            </a:endParaRPr>
          </a:p>
          <a:p>
            <a:pPr eaLnBrk="1" hangingPunct="1"/>
            <a:endParaRPr lang="en-US" sz="3200" i="1" dirty="0">
              <a:latin typeface="Times New Roman" pitchFamily="18" charset="0"/>
            </a:endParaRPr>
          </a:p>
        </p:txBody>
      </p:sp>
      <p:sp>
        <p:nvSpPr>
          <p:cNvPr id="5" name="Slide Number Placeholder 4"/>
          <p:cNvSpPr>
            <a:spLocks noGrp="1"/>
          </p:cNvSpPr>
          <p:nvPr>
            <p:ph type="sldNum" sz="quarter" idx="12"/>
          </p:nvPr>
        </p:nvSpPr>
        <p:spPr/>
        <p:txBody>
          <a:bodyPr/>
          <a:lstStyle/>
          <a:p>
            <a:pPr>
              <a:defRPr/>
            </a:pPr>
            <a:fld id="{AF896D3D-59A5-4543-A630-6E2D3AB306EF}" type="slidenum">
              <a:rPr lang="en-US" smtClean="0"/>
              <a:pPr>
                <a:defRPr/>
              </a:pPr>
              <a:t>33</a:t>
            </a:fld>
            <a:endParaRPr lang="en-US"/>
          </a:p>
        </p:txBody>
      </p:sp>
    </p:spTree>
  </p:cSld>
  <p:clrMapOvr>
    <a:masterClrMapping/>
  </p:clrMapOvr>
  <p:transition spd="slow">
    <p:wipe/>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8229600" cy="1676400"/>
          </a:xfrm>
        </p:spPr>
        <p:txBody>
          <a:bodyPr>
            <a:normAutofit/>
          </a:bodyPr>
          <a:lstStyle/>
          <a:p>
            <a:pPr algn="ctr"/>
            <a:r>
              <a:rPr lang="en-US" sz="4400" b="1" dirty="0" smtClean="0"/>
              <a:t>OBJECTIVES</a:t>
            </a:r>
            <a:endParaRPr lang="en-US" sz="4400" b="1" dirty="0"/>
          </a:p>
        </p:txBody>
      </p:sp>
      <p:sp>
        <p:nvSpPr>
          <p:cNvPr id="4" name="Content Placeholder 3"/>
          <p:cNvSpPr>
            <a:spLocks noGrp="1"/>
          </p:cNvSpPr>
          <p:nvPr>
            <p:ph idx="1"/>
          </p:nvPr>
        </p:nvSpPr>
        <p:spPr>
          <a:xfrm>
            <a:off x="457200" y="2590800"/>
            <a:ext cx="8229600" cy="3733800"/>
          </a:xfrm>
        </p:spPr>
        <p:txBody>
          <a:bodyPr>
            <a:normAutofit fontScale="62500" lnSpcReduction="20000"/>
          </a:bodyPr>
          <a:lstStyle/>
          <a:p>
            <a:pPr lvl="0"/>
            <a:r>
              <a:rPr lang="en-US" sz="4000" dirty="0" smtClean="0"/>
              <a:t>Describe the challenges of isolation precautions and how it affects resident movement within the long term care environment</a:t>
            </a:r>
          </a:p>
          <a:p>
            <a:pPr lvl="0"/>
            <a:r>
              <a:rPr lang="en-US" sz="4000" dirty="0" smtClean="0"/>
              <a:t>List components of contact precautions for prevention of transmission of multi drug resistant organisms in long term care</a:t>
            </a:r>
          </a:p>
          <a:p>
            <a:pPr lvl="0"/>
            <a:r>
              <a:rPr lang="en-US" sz="4000" dirty="0" smtClean="0"/>
              <a:t>Outline the importance of effective environmental cleaning for prevention of transmission of multi drug resistant organisms in long term care</a:t>
            </a:r>
          </a:p>
          <a:p>
            <a:pPr lvl="0"/>
            <a:r>
              <a:rPr lang="en-US" sz="4000" dirty="0" smtClean="0"/>
              <a:t>Outline strategies for infection prevention across the continuum</a:t>
            </a:r>
          </a:p>
          <a:p>
            <a:endParaRPr lang="en-US" dirty="0"/>
          </a:p>
        </p:txBody>
      </p:sp>
      <p:sp>
        <p:nvSpPr>
          <p:cNvPr id="5" name="Slide Number Placeholder 4"/>
          <p:cNvSpPr>
            <a:spLocks noGrp="1"/>
          </p:cNvSpPr>
          <p:nvPr>
            <p:ph type="sldNum" sz="quarter" idx="12"/>
          </p:nvPr>
        </p:nvSpPr>
        <p:spPr/>
        <p:txBody>
          <a:bodyPr/>
          <a:lstStyle/>
          <a:p>
            <a:pPr>
              <a:defRPr/>
            </a:pPr>
            <a:fld id="{5A95C5B0-A8A1-48C2-AF0A-2B157BF33F7E}" type="slidenum">
              <a:rPr lang="en-US" smtClean="0"/>
              <a:pPr>
                <a:defRPr/>
              </a:pPr>
              <a:t>34</a:t>
            </a:fld>
            <a:endParaRPr lang="en-US"/>
          </a:p>
        </p:txBody>
      </p:sp>
    </p:spTree>
  </p:cSld>
  <p:clrMapOvr>
    <a:masterClrMapping/>
  </p:clrMapOvr>
  <p:transition spd="slow">
    <p:wipe/>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2"/>
          <p:cNvSpPr>
            <a:spLocks noGrp="1" noChangeArrowheads="1"/>
          </p:cNvSpPr>
          <p:nvPr>
            <p:ph type="title"/>
          </p:nvPr>
        </p:nvSpPr>
        <p:spPr/>
        <p:txBody>
          <a:bodyPr lIns="93662" tIns="47625" rIns="93662" bIns="47625">
            <a:normAutofit/>
          </a:bodyPr>
          <a:lstStyle/>
          <a:p>
            <a:pPr algn="ctr" eaLnBrk="1" hangingPunct="1">
              <a:lnSpc>
                <a:spcPct val="80000"/>
              </a:lnSpc>
              <a:defRPr/>
            </a:pPr>
            <a:r>
              <a:rPr lang="en-US" b="1" dirty="0" smtClean="0"/>
              <a:t>References</a:t>
            </a:r>
          </a:p>
        </p:txBody>
      </p:sp>
      <p:sp>
        <p:nvSpPr>
          <p:cNvPr id="36867" name="Rectangle 3"/>
          <p:cNvSpPr>
            <a:spLocks noGrp="1" noChangeArrowheads="1"/>
          </p:cNvSpPr>
          <p:nvPr>
            <p:ph idx="1"/>
          </p:nvPr>
        </p:nvSpPr>
        <p:spPr>
          <a:noFill/>
        </p:spPr>
        <p:txBody>
          <a:bodyPr lIns="93662" tIns="47625" rIns="93662" bIns="47625">
            <a:normAutofit fontScale="92500"/>
          </a:bodyPr>
          <a:lstStyle/>
          <a:p>
            <a:pPr marL="349250" indent="-349250" defTabSz="933450" eaLnBrk="1" hangingPunct="1">
              <a:lnSpc>
                <a:spcPct val="80000"/>
              </a:lnSpc>
              <a:spcBef>
                <a:spcPts val="0"/>
              </a:spcBef>
              <a:buClr>
                <a:schemeClr val="accent2"/>
              </a:buClr>
              <a:buSzPct val="125000"/>
              <a:buFontTx/>
              <a:buNone/>
            </a:pPr>
            <a:endParaRPr lang="en-US" sz="2400" dirty="0" smtClean="0"/>
          </a:p>
          <a:p>
            <a:pPr>
              <a:spcBef>
                <a:spcPts val="0"/>
              </a:spcBef>
            </a:pPr>
            <a:r>
              <a:rPr lang="en-US" sz="2400" i="1" dirty="0" smtClean="0"/>
              <a:t>Management of Multidrug-Resistant Organisms In</a:t>
            </a:r>
          </a:p>
          <a:p>
            <a:pPr>
              <a:spcBef>
                <a:spcPts val="0"/>
              </a:spcBef>
              <a:buNone/>
            </a:pPr>
            <a:r>
              <a:rPr lang="en-US" sz="2400" i="1" dirty="0" smtClean="0"/>
              <a:t>   Healthcare Settings</a:t>
            </a:r>
            <a:r>
              <a:rPr lang="en-US" sz="2400" b="1" dirty="0" smtClean="0"/>
              <a:t>   </a:t>
            </a:r>
            <a:r>
              <a:rPr lang="en-US" sz="2400" dirty="0" smtClean="0"/>
              <a:t>2006 </a:t>
            </a:r>
            <a:r>
              <a:rPr lang="en-US" sz="2400" i="1" dirty="0" smtClean="0">
                <a:hlinkClick r:id="rId2"/>
              </a:rPr>
              <a:t>http://www.cdc.gov/hicpac/pdf/guidelines/MDROGuideline2006.pdf</a:t>
            </a:r>
            <a:endParaRPr lang="en-US" sz="2400" i="1" dirty="0" smtClean="0"/>
          </a:p>
          <a:p>
            <a:pPr>
              <a:spcBef>
                <a:spcPts val="0"/>
              </a:spcBef>
              <a:buNone/>
            </a:pPr>
            <a:endParaRPr lang="en-US" sz="2400" dirty="0" smtClean="0">
              <a:latin typeface="Times New Roman" pitchFamily="18" charset="0"/>
            </a:endParaRPr>
          </a:p>
          <a:p>
            <a:pPr marL="349250" indent="-349250" defTabSz="933450">
              <a:lnSpc>
                <a:spcPct val="70000"/>
              </a:lnSpc>
              <a:spcBef>
                <a:spcPts val="600"/>
              </a:spcBef>
              <a:spcAft>
                <a:spcPts val="600"/>
              </a:spcAft>
              <a:buClr>
                <a:schemeClr val="accent2"/>
              </a:buClr>
              <a:buSzPct val="125000"/>
            </a:pPr>
            <a:r>
              <a:rPr lang="en-US" sz="2400" i="1" dirty="0" smtClean="0"/>
              <a:t>2007 Guideline for Isolation Precautions: Preventing Transmission of Infectious Agents in Healthcare Settings </a:t>
            </a:r>
            <a:r>
              <a:rPr lang="en-US" sz="2400" i="1" dirty="0" smtClean="0">
                <a:hlinkClick r:id="rId3"/>
              </a:rPr>
              <a:t>http://www.cdc.gov/hicpac/pdf/isolation/Isolation2007.pdf</a:t>
            </a:r>
            <a:endParaRPr lang="en-US" sz="2400" i="1" dirty="0" smtClean="0"/>
          </a:p>
          <a:p>
            <a:pPr marL="349250" indent="-349250" defTabSz="933450">
              <a:lnSpc>
                <a:spcPct val="70000"/>
              </a:lnSpc>
              <a:spcBef>
                <a:spcPts val="600"/>
              </a:spcBef>
              <a:spcAft>
                <a:spcPts val="600"/>
              </a:spcAft>
              <a:buClr>
                <a:schemeClr val="accent2"/>
              </a:buClr>
              <a:buSzPct val="125000"/>
            </a:pPr>
            <a:endParaRPr lang="en-US" sz="2400" i="1" dirty="0" smtClean="0"/>
          </a:p>
          <a:p>
            <a:pPr marL="349250" lvl="0" indent="-349250" defTabSz="933450">
              <a:lnSpc>
                <a:spcPct val="70000"/>
              </a:lnSpc>
              <a:spcBef>
                <a:spcPts val="600"/>
              </a:spcBef>
              <a:spcAft>
                <a:spcPts val="600"/>
              </a:spcAft>
              <a:buClr>
                <a:schemeClr val="accent2"/>
              </a:buClr>
              <a:buSzPct val="125000"/>
            </a:pPr>
            <a:r>
              <a:rPr lang="en-US" sz="2400" dirty="0" smtClean="0"/>
              <a:t>APIC Guide to the Elimination of </a:t>
            </a:r>
            <a:r>
              <a:rPr lang="en-US" sz="2400" i="1" dirty="0" smtClean="0"/>
              <a:t>Clostridium </a:t>
            </a:r>
            <a:r>
              <a:rPr lang="en-US" sz="2400" i="1" dirty="0" err="1" smtClean="0"/>
              <a:t>difficile</a:t>
            </a:r>
            <a:r>
              <a:rPr lang="en-US" sz="2400" dirty="0" smtClean="0"/>
              <a:t> Infections in Healthcare Settings. </a:t>
            </a:r>
            <a:r>
              <a:rPr lang="en-US" sz="2400" u="sng" dirty="0" smtClean="0">
                <a:hlinkClick r:id="rId4"/>
              </a:rPr>
              <a:t>http://www.apic.org/Content/NavigationMenu/PracticeGuidance/APICEliminationGuides/C.diff_Elimination_guide_logo.pdf</a:t>
            </a:r>
            <a:r>
              <a:rPr lang="en-US" sz="2400" dirty="0" smtClean="0"/>
              <a:t> </a:t>
            </a:r>
          </a:p>
          <a:p>
            <a:pPr marL="349250" indent="-349250" defTabSz="933450">
              <a:lnSpc>
                <a:spcPct val="70000"/>
              </a:lnSpc>
              <a:spcBef>
                <a:spcPts val="600"/>
              </a:spcBef>
              <a:spcAft>
                <a:spcPts val="600"/>
              </a:spcAft>
              <a:buClr>
                <a:schemeClr val="accent2"/>
              </a:buClr>
              <a:buSzPct val="125000"/>
            </a:pPr>
            <a:endParaRPr lang="en-US" sz="2800" i="1" dirty="0" smtClean="0"/>
          </a:p>
          <a:p>
            <a:pPr marL="349250" indent="-349250" defTabSz="933450">
              <a:lnSpc>
                <a:spcPct val="70000"/>
              </a:lnSpc>
              <a:spcBef>
                <a:spcPts val="600"/>
              </a:spcBef>
              <a:spcAft>
                <a:spcPts val="600"/>
              </a:spcAft>
              <a:buClr>
                <a:schemeClr val="accent2"/>
              </a:buClr>
              <a:buSzPct val="125000"/>
            </a:pPr>
            <a:endParaRPr lang="en-US" sz="2800" i="1" dirty="0" smtClean="0"/>
          </a:p>
          <a:p>
            <a:pPr marL="349250" indent="-349250" defTabSz="933450">
              <a:lnSpc>
                <a:spcPct val="70000"/>
              </a:lnSpc>
              <a:buClr>
                <a:schemeClr val="accent2"/>
              </a:buClr>
              <a:buSzPct val="125000"/>
            </a:pPr>
            <a:endParaRPr lang="en-US" sz="2800" dirty="0" smtClean="0">
              <a:latin typeface="Times New Roman" pitchFamily="18" charset="0"/>
            </a:endParaRPr>
          </a:p>
          <a:p>
            <a:pPr marL="349250" indent="-349250" defTabSz="933450" eaLnBrk="1" hangingPunct="1">
              <a:lnSpc>
                <a:spcPct val="70000"/>
              </a:lnSpc>
              <a:buClr>
                <a:schemeClr val="accent2"/>
              </a:buClr>
              <a:buSzPct val="125000"/>
            </a:pPr>
            <a:endParaRPr lang="en-US" sz="2800" dirty="0" smtClean="0"/>
          </a:p>
        </p:txBody>
      </p:sp>
      <p:sp>
        <p:nvSpPr>
          <p:cNvPr id="5" name="Slide Number Placeholder 4"/>
          <p:cNvSpPr>
            <a:spLocks noGrp="1"/>
          </p:cNvSpPr>
          <p:nvPr>
            <p:ph type="sldNum" sz="quarter" idx="12"/>
          </p:nvPr>
        </p:nvSpPr>
        <p:spPr/>
        <p:txBody>
          <a:bodyPr/>
          <a:lstStyle/>
          <a:p>
            <a:pPr>
              <a:defRPr/>
            </a:pPr>
            <a:fld id="{5A95C5B0-A8A1-48C2-AF0A-2B157BF33F7E}" type="slidenum">
              <a:rPr lang="en-US" smtClean="0"/>
              <a:pPr>
                <a:defRPr/>
              </a:pPr>
              <a:t>35</a:t>
            </a:fld>
            <a:endParaRPr lang="en-US"/>
          </a:p>
        </p:txBody>
      </p:sp>
    </p:spTree>
  </p:cSld>
  <p:clrMapOvr>
    <a:masterClrMapping/>
  </p:clrMapOvr>
  <p:transition spd="slow">
    <p:wipe/>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2"/>
          <p:cNvSpPr>
            <a:spLocks noGrp="1" noChangeArrowheads="1"/>
          </p:cNvSpPr>
          <p:nvPr>
            <p:ph type="title"/>
          </p:nvPr>
        </p:nvSpPr>
        <p:spPr/>
        <p:txBody>
          <a:bodyPr lIns="93662" tIns="47625" rIns="93662" bIns="47625">
            <a:normAutofit/>
          </a:bodyPr>
          <a:lstStyle/>
          <a:p>
            <a:pPr algn="ctr" eaLnBrk="1" hangingPunct="1">
              <a:lnSpc>
                <a:spcPct val="80000"/>
              </a:lnSpc>
              <a:defRPr/>
            </a:pPr>
            <a:r>
              <a:rPr lang="en-US" b="1" dirty="0" smtClean="0"/>
              <a:t>Q &amp; A </a:t>
            </a:r>
          </a:p>
        </p:txBody>
      </p:sp>
      <p:sp>
        <p:nvSpPr>
          <p:cNvPr id="36867" name="Rectangle 3"/>
          <p:cNvSpPr>
            <a:spLocks noGrp="1" noChangeArrowheads="1"/>
          </p:cNvSpPr>
          <p:nvPr>
            <p:ph idx="1"/>
          </p:nvPr>
        </p:nvSpPr>
        <p:spPr>
          <a:xfrm>
            <a:off x="685800" y="1935480"/>
            <a:ext cx="8001000" cy="4389120"/>
          </a:xfrm>
          <a:noFill/>
        </p:spPr>
        <p:txBody>
          <a:bodyPr lIns="93662" tIns="47625" rIns="93662" bIns="47625">
            <a:normAutofit/>
          </a:bodyPr>
          <a:lstStyle/>
          <a:p>
            <a:pPr marL="349250" indent="-349250" defTabSz="933450">
              <a:lnSpc>
                <a:spcPct val="70000"/>
              </a:lnSpc>
              <a:spcBef>
                <a:spcPts val="600"/>
              </a:spcBef>
              <a:spcAft>
                <a:spcPts val="600"/>
              </a:spcAft>
              <a:buClr>
                <a:schemeClr val="accent2"/>
              </a:buClr>
              <a:buSzPct val="125000"/>
            </a:pPr>
            <a:endParaRPr lang="en-US" sz="2800" i="1" dirty="0" smtClean="0"/>
          </a:p>
          <a:p>
            <a:pPr marL="349250" indent="-349250" defTabSz="933450">
              <a:lnSpc>
                <a:spcPct val="70000"/>
              </a:lnSpc>
              <a:buClr>
                <a:schemeClr val="accent2"/>
              </a:buClr>
              <a:buSzPct val="125000"/>
            </a:pPr>
            <a:endParaRPr lang="en-US" sz="2800" dirty="0" smtClean="0">
              <a:latin typeface="Times New Roman" pitchFamily="18" charset="0"/>
            </a:endParaRPr>
          </a:p>
          <a:p>
            <a:pPr marL="349250" indent="-349250" defTabSz="933450" eaLnBrk="1" hangingPunct="1">
              <a:lnSpc>
                <a:spcPct val="70000"/>
              </a:lnSpc>
              <a:buClr>
                <a:schemeClr val="accent2"/>
              </a:buClr>
              <a:buSzPct val="125000"/>
              <a:buNone/>
            </a:pPr>
            <a:endParaRPr lang="en-US" sz="2800" dirty="0" smtClean="0"/>
          </a:p>
        </p:txBody>
      </p:sp>
      <p:sp>
        <p:nvSpPr>
          <p:cNvPr id="5" name="Slide Number Placeholder 4"/>
          <p:cNvSpPr>
            <a:spLocks noGrp="1"/>
          </p:cNvSpPr>
          <p:nvPr>
            <p:ph type="sldNum" sz="quarter" idx="12"/>
          </p:nvPr>
        </p:nvSpPr>
        <p:spPr/>
        <p:txBody>
          <a:bodyPr/>
          <a:lstStyle/>
          <a:p>
            <a:pPr>
              <a:defRPr/>
            </a:pPr>
            <a:fld id="{5A95C5B0-A8A1-48C2-AF0A-2B157BF33F7E}" type="slidenum">
              <a:rPr lang="en-US" smtClean="0"/>
              <a:pPr>
                <a:defRPr/>
              </a:pPr>
              <a:t>36</a:t>
            </a:fld>
            <a:endParaRPr lang="en-US"/>
          </a:p>
        </p:txBody>
      </p:sp>
      <p:pic>
        <p:nvPicPr>
          <p:cNvPr id="6" name="Picture 4"/>
          <p:cNvPicPr>
            <a:picLocks noChangeAspect="1" noChangeArrowheads="1"/>
          </p:cNvPicPr>
          <p:nvPr/>
        </p:nvPicPr>
        <p:blipFill>
          <a:blip r:embed="rId2" cstate="print"/>
          <a:srcRect/>
          <a:stretch>
            <a:fillRect/>
          </a:stretch>
        </p:blipFill>
        <p:spPr bwMode="auto">
          <a:xfrm>
            <a:off x="2057400" y="2438400"/>
            <a:ext cx="5029200" cy="3810001"/>
          </a:xfrm>
          <a:prstGeom prst="rect">
            <a:avLst/>
          </a:prstGeom>
          <a:noFill/>
          <a:ln w="9525">
            <a:noFill/>
            <a:miter lim="800000"/>
            <a:headEnd/>
            <a:tailEnd/>
          </a:ln>
        </p:spPr>
      </p:pic>
    </p:spTree>
  </p:cSld>
  <p:clrMapOvr>
    <a:masterClrMapping/>
  </p:clrMapOvr>
  <p:transition spd="slow">
    <p:wipe/>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2715</TotalTime>
  <Words>1412</Words>
  <Application>Microsoft Office PowerPoint</Application>
  <PresentationFormat>On-screen Show (4:3)</PresentationFormat>
  <Paragraphs>222</Paragraphs>
  <Slides>36</Slides>
  <Notes>2</Notes>
  <HiddenSlides>0</HiddenSlides>
  <MMClips>0</MMClips>
  <ScaleCrop>false</ScaleCrop>
  <HeadingPairs>
    <vt:vector size="4" baseType="variant">
      <vt:variant>
        <vt:lpstr>Theme</vt:lpstr>
      </vt:variant>
      <vt:variant>
        <vt:i4>1</vt:i4>
      </vt:variant>
      <vt:variant>
        <vt:lpstr>Slide Titles</vt:lpstr>
      </vt:variant>
      <vt:variant>
        <vt:i4>36</vt:i4>
      </vt:variant>
    </vt:vector>
  </HeadingPairs>
  <TitlesOfParts>
    <vt:vector size="37" baseType="lpstr">
      <vt:lpstr>Flow</vt:lpstr>
      <vt:lpstr>Infection Prevention and Control – Challenges for Long-term Care</vt:lpstr>
      <vt:lpstr>Presented by:</vt:lpstr>
      <vt:lpstr>OBJECTIVES</vt:lpstr>
      <vt:lpstr>Top Challenge in LTC  Multi Drug Resistant Organisms (MDROs)</vt:lpstr>
      <vt:lpstr>Multi Drug Resistant Organisms (MDROs)</vt:lpstr>
      <vt:lpstr>Consequences of  Resistant Organisms</vt:lpstr>
      <vt:lpstr>Economic Impact of Resistant Organisms</vt:lpstr>
      <vt:lpstr>Why have Resistant Organism  Rates Increased</vt:lpstr>
      <vt:lpstr>      Antibiotic Resistance in LTC </vt:lpstr>
      <vt:lpstr>Antibiotic Resistance in LTC </vt:lpstr>
      <vt:lpstr>Infection Prevention Strategies in LTC</vt:lpstr>
      <vt:lpstr> Standard Precautions</vt:lpstr>
      <vt:lpstr>When to Use  Standard Precautions</vt:lpstr>
      <vt:lpstr>Rationale for facility-wide Standard Precautions</vt:lpstr>
      <vt:lpstr>Components of Standard Precautions</vt:lpstr>
      <vt:lpstr>Components of Standard Precautions</vt:lpstr>
      <vt:lpstr>Residents in LTCF cannot be “isolated” like patients in acute care facilities</vt:lpstr>
      <vt:lpstr> Contact Precautions/Isolation</vt:lpstr>
      <vt:lpstr>When to use Contact Precautions</vt:lpstr>
      <vt:lpstr>Components of Contact Precautions/Isolation</vt:lpstr>
      <vt:lpstr>   Patient or Resident placement   Single Rooms  </vt:lpstr>
      <vt:lpstr>Patient or Resident placement  Cohorting “like” MDROs</vt:lpstr>
      <vt:lpstr>Patient or Resident placement  Cohorting “different” MDROs</vt:lpstr>
      <vt:lpstr>A tiered approach to Contact Precautions  - Basic</vt:lpstr>
      <vt:lpstr>A tiered approach to Contact Precautions  - Basic</vt:lpstr>
      <vt:lpstr>A tiered approach to Contact Precautions  - Enhanced</vt:lpstr>
      <vt:lpstr>Signage for Transmission based Precautions</vt:lpstr>
      <vt:lpstr>Signage for Transmission based Precautions</vt:lpstr>
      <vt:lpstr>MDRO Guidelines, December 2006</vt:lpstr>
      <vt:lpstr>MDRO Guidelines, December 2006</vt:lpstr>
      <vt:lpstr>Slide 31</vt:lpstr>
      <vt:lpstr>MDRO Guidelines, December 2006  V.A.6. Environmental measures</vt:lpstr>
      <vt:lpstr>Let’s discuss………….</vt:lpstr>
      <vt:lpstr>OBJECTIVES</vt:lpstr>
      <vt:lpstr>References</vt:lpstr>
      <vt:lpstr>Q &amp; A </vt:lpstr>
    </vt:vector>
  </TitlesOfParts>
  <Company>GRECC/University of Michigan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Suzanne Bradley</dc:creator>
  <cp:lastModifiedBy>Administrator</cp:lastModifiedBy>
  <cp:revision>262</cp:revision>
  <dcterms:created xsi:type="dcterms:W3CDTF">2005-12-08T12:16:22Z</dcterms:created>
  <dcterms:modified xsi:type="dcterms:W3CDTF">2012-06-14T20:56:13Z</dcterms:modified>
</cp:coreProperties>
</file>